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70" r:id="rId2"/>
    <p:sldId id="341" r:id="rId3"/>
    <p:sldId id="357" r:id="rId4"/>
    <p:sldId id="358" r:id="rId5"/>
    <p:sldId id="359" r:id="rId6"/>
    <p:sldId id="274" r:id="rId7"/>
    <p:sldId id="273" r:id="rId8"/>
    <p:sldId id="360" r:id="rId9"/>
    <p:sldId id="300" r:id="rId10"/>
    <p:sldId id="301" r:id="rId11"/>
    <p:sldId id="302" r:id="rId12"/>
    <p:sldId id="303" r:id="rId13"/>
    <p:sldId id="304" r:id="rId14"/>
    <p:sldId id="287" r:id="rId15"/>
    <p:sldId id="305" r:id="rId16"/>
    <p:sldId id="312" r:id="rId17"/>
    <p:sldId id="311" r:id="rId18"/>
    <p:sldId id="361" r:id="rId19"/>
    <p:sldId id="296" r:id="rId20"/>
    <p:sldId id="342" r:id="rId21"/>
    <p:sldId id="285" r:id="rId22"/>
    <p:sldId id="306" r:id="rId23"/>
    <p:sldId id="289" r:id="rId24"/>
    <p:sldId id="350" r:id="rId25"/>
    <p:sldId id="309" r:id="rId26"/>
    <p:sldId id="352" r:id="rId27"/>
    <p:sldId id="353" r:id="rId28"/>
    <p:sldId id="297" r:id="rId29"/>
    <p:sldId id="343" r:id="rId30"/>
    <p:sldId id="316" r:id="rId31"/>
    <p:sldId id="362" r:id="rId32"/>
    <p:sldId id="317" r:id="rId33"/>
    <p:sldId id="354" r:id="rId34"/>
    <p:sldId id="356" r:id="rId35"/>
    <p:sldId id="363" r:id="rId36"/>
    <p:sldId id="348" r:id="rId37"/>
    <p:sldId id="281" r:id="rId38"/>
    <p:sldId id="318" r:id="rId39"/>
    <p:sldId id="319" r:id="rId40"/>
    <p:sldId id="320" r:id="rId41"/>
    <p:sldId id="340" r:id="rId42"/>
    <p:sldId id="364" r:id="rId43"/>
    <p:sldId id="290" r:id="rId44"/>
    <p:sldId id="325" r:id="rId45"/>
    <p:sldId id="324" r:id="rId46"/>
    <p:sldId id="326" r:id="rId47"/>
    <p:sldId id="327" r:id="rId48"/>
    <p:sldId id="328" r:id="rId49"/>
    <p:sldId id="321" r:id="rId50"/>
    <p:sldId id="291" r:id="rId51"/>
    <p:sldId id="292" r:id="rId52"/>
    <p:sldId id="322" r:id="rId53"/>
    <p:sldId id="323" r:id="rId54"/>
    <p:sldId id="347" r:id="rId55"/>
    <p:sldId id="335" r:id="rId56"/>
    <p:sldId id="298" r:id="rId57"/>
    <p:sldId id="344" r:id="rId58"/>
    <p:sldId id="293" r:id="rId59"/>
    <p:sldId id="330" r:id="rId60"/>
    <p:sldId id="331" r:id="rId61"/>
    <p:sldId id="332" r:id="rId62"/>
    <p:sldId id="333" r:id="rId63"/>
    <p:sldId id="334" r:id="rId64"/>
    <p:sldId id="336" r:id="rId65"/>
    <p:sldId id="282" r:id="rId66"/>
    <p:sldId id="337" r:id="rId67"/>
    <p:sldId id="365" r:id="rId68"/>
    <p:sldId id="338" r:id="rId69"/>
    <p:sldId id="339" r:id="rId70"/>
    <p:sldId id="295" r:id="rId71"/>
    <p:sldId id="366" r:id="rId72"/>
    <p:sldId id="351" r:id="rId73"/>
    <p:sldId id="345" r:id="rId74"/>
    <p:sldId id="299" r:id="rId75"/>
  </p:sldIdLst>
  <p:sldSz cx="9144000" cy="6858000" type="screen4x3"/>
  <p:notesSz cx="6797675" cy="9926638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884">
          <p15:clr>
            <a:srgbClr val="A4A3A4"/>
          </p15:clr>
        </p15:guide>
        <p15:guide id="2" orient="horz" pos="732">
          <p15:clr>
            <a:srgbClr val="A4A3A4"/>
          </p15:clr>
        </p15:guide>
        <p15:guide id="3" orient="horz" pos="1027">
          <p15:clr>
            <a:srgbClr val="A4A3A4"/>
          </p15:clr>
        </p15:guide>
        <p15:guide id="4" pos="5556">
          <p15:clr>
            <a:srgbClr val="A4A3A4"/>
          </p15:clr>
        </p15:guide>
        <p15:guide id="5" pos="2878">
          <p15:clr>
            <a:srgbClr val="A4A3A4"/>
          </p15:clr>
        </p15:guide>
        <p15:guide id="6" pos="1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172E"/>
    <a:srgbClr val="94251F"/>
    <a:srgbClr val="92241E"/>
    <a:srgbClr val="94241F"/>
    <a:srgbClr val="FF8989"/>
    <a:srgbClr val="FF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545" autoAdjust="0"/>
  </p:normalViewPr>
  <p:slideViewPr>
    <p:cSldViewPr snapToGrid="0" snapToObjects="1">
      <p:cViewPr>
        <p:scale>
          <a:sx n="130" d="100"/>
          <a:sy n="130" d="100"/>
        </p:scale>
        <p:origin x="-810" y="-162"/>
      </p:cViewPr>
      <p:guideLst>
        <p:guide orient="horz" pos="3884"/>
        <p:guide orient="horz" pos="732"/>
        <p:guide orient="horz" pos="1027"/>
        <p:guide pos="5556"/>
        <p:guide pos="2878"/>
        <p:guide pos="1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CB6496A-F1C2-0040-AF89-3D3EDCA06119}" type="datetimeFigureOut">
              <a:rPr lang="fr-FR"/>
              <a:pPr>
                <a:defRPr/>
              </a:pPr>
              <a:t>13/09/2017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ECAAD1-6AF8-B34A-A9D1-CA2D12DDCF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0989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5A4BC2-8D26-1D40-871A-C7B193205238}" type="datetimeFigureOut">
              <a:rPr lang="fr-FR"/>
              <a:pPr>
                <a:defRPr/>
              </a:pPr>
              <a:t>13/09/2017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7C47A8-F047-974A-B99E-673E6AE7784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8201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67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68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70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C47A8-F047-974A-B99E-673E6AE7784B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6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atiment-ECL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4"/>
          <a:stretch/>
        </p:blipFill>
        <p:spPr>
          <a:xfrm>
            <a:off x="0" y="0"/>
            <a:ext cx="7903730" cy="38098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9143999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4810" y="2554978"/>
            <a:ext cx="5419020" cy="1090826"/>
          </a:xfrm>
          <a:noFill/>
          <a:ln>
            <a:noFill/>
          </a:ln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02504" y="3645804"/>
            <a:ext cx="4483632" cy="66438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941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01/03/12</a:t>
            </a:r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1FA5F-7954-5E46-8485-D5B2EA65A80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0292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6240" y="1630363"/>
            <a:ext cx="3200459" cy="892575"/>
          </a:xfrm>
        </p:spPr>
        <p:txBody>
          <a:bodyPr anchor="b">
            <a:normAutofit/>
          </a:bodyPr>
          <a:lstStyle>
            <a:lvl1pPr algn="ctr">
              <a:defRPr sz="24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6698" y="1630363"/>
            <a:ext cx="5271061" cy="4495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36240" y="2522938"/>
            <a:ext cx="3200459" cy="36032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01/03/12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BEDB1-EBE7-9F49-9B65-8C04B93D66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679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5652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24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95652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95652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01/03/12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DCEF0-0016-4E49-BBD8-361C4DB4695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300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01/03/12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1DCF6-072A-9340-94C4-2BFB4E2460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152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6712" y="1630363"/>
            <a:ext cx="1051047" cy="4535486"/>
          </a:xfrm>
        </p:spPr>
        <p:txBody>
          <a:bodyPr vert="eaVert"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6388" y="1630362"/>
            <a:ext cx="7299122" cy="4535487"/>
          </a:xfrm>
        </p:spPr>
        <p:txBody>
          <a:bodyPr vert="eaVert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01/03/12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1A026-C80F-C343-8894-ECA1DE9A94E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15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ZoneTexte 6"/>
          <p:cNvSpPr txBox="1"/>
          <p:nvPr userDrawn="1"/>
        </p:nvSpPr>
        <p:spPr>
          <a:xfrm>
            <a:off x="7093610" y="5647169"/>
            <a:ext cx="1743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050" b="0" i="0" u="none" strike="noStrike" kern="1200" baseline="0" dirty="0" smtClean="0">
                <a:solidFill>
                  <a:schemeClr val="bg1"/>
                </a:solidFill>
                <a:latin typeface="Tahoma"/>
                <a:ea typeface="ＭＳ Ｐゴシック" charset="0"/>
                <a:cs typeface="Tahoma"/>
              </a:rPr>
              <a:t>36 av. </a:t>
            </a:r>
            <a:r>
              <a:rPr lang="es-ES_tradnl" sz="1050" b="0" i="0" u="none" strike="noStrike" kern="1200" baseline="0" dirty="0" err="1" smtClean="0">
                <a:solidFill>
                  <a:schemeClr val="bg1"/>
                </a:solidFill>
                <a:latin typeface="Tahoma"/>
                <a:ea typeface="ＭＳ Ｐゴシック" charset="0"/>
                <a:cs typeface="Tahoma"/>
              </a:rPr>
              <a:t>Guy</a:t>
            </a:r>
            <a:r>
              <a:rPr lang="es-ES_tradnl" sz="1050" b="0" i="0" u="none" strike="noStrike" kern="1200" baseline="0" dirty="0" smtClean="0">
                <a:solidFill>
                  <a:schemeClr val="bg1"/>
                </a:solidFill>
                <a:latin typeface="Tahoma"/>
                <a:ea typeface="ＭＳ Ｐゴシック" charset="0"/>
                <a:cs typeface="Tahoma"/>
              </a:rPr>
              <a:t> de </a:t>
            </a:r>
            <a:r>
              <a:rPr lang="es-ES_tradnl" sz="1050" b="0" i="0" u="none" strike="noStrike" kern="1200" baseline="0" dirty="0" err="1" smtClean="0">
                <a:solidFill>
                  <a:schemeClr val="bg1"/>
                </a:solidFill>
                <a:latin typeface="Tahoma"/>
                <a:ea typeface="ＭＳ Ｐゴシック" charset="0"/>
                <a:cs typeface="Tahoma"/>
              </a:rPr>
              <a:t>Collongue</a:t>
            </a:r>
            <a:endParaRPr lang="es-ES_tradnl" sz="1050" b="0" i="0" u="none" strike="noStrike" kern="1200" baseline="0" dirty="0" smtClean="0">
              <a:solidFill>
                <a:schemeClr val="bg1"/>
              </a:solidFill>
              <a:latin typeface="Tahoma"/>
              <a:ea typeface="ＭＳ Ｐゴシック" charset="0"/>
              <a:cs typeface="Tahoma"/>
            </a:endParaRPr>
          </a:p>
          <a:p>
            <a:pPr algn="r"/>
            <a:r>
              <a:rPr lang="en-US" sz="1050" b="0" i="0" u="none" strike="noStrike" kern="1200" baseline="0" dirty="0" smtClean="0">
                <a:solidFill>
                  <a:schemeClr val="bg1"/>
                </a:solidFill>
                <a:latin typeface="Tahoma"/>
                <a:ea typeface="ＭＳ Ｐゴシック" charset="0"/>
                <a:cs typeface="Tahoma"/>
              </a:rPr>
              <a:t>69134 </a:t>
            </a:r>
            <a:r>
              <a:rPr lang="en-US" sz="1050" b="0" i="0" u="none" strike="noStrike" kern="1200" baseline="0" dirty="0" err="1" smtClean="0">
                <a:solidFill>
                  <a:schemeClr val="bg1"/>
                </a:solidFill>
                <a:latin typeface="Tahoma"/>
                <a:ea typeface="ＭＳ Ｐゴシック" charset="0"/>
                <a:cs typeface="Tahoma"/>
              </a:rPr>
              <a:t>Écully</a:t>
            </a:r>
            <a:r>
              <a:rPr lang="en-US" sz="1050" b="0" i="0" u="none" strike="noStrike" kern="1200" baseline="0" dirty="0" smtClean="0">
                <a:solidFill>
                  <a:schemeClr val="bg1"/>
                </a:solidFill>
                <a:latin typeface="Tahoma"/>
                <a:ea typeface="ＭＳ Ｐゴシック" charset="0"/>
                <a:cs typeface="Tahoma"/>
              </a:rPr>
              <a:t> </a:t>
            </a:r>
            <a:r>
              <a:rPr lang="en-US" sz="1050" b="0" i="0" u="none" strike="noStrike" kern="1200" baseline="0" dirty="0" err="1" smtClean="0">
                <a:solidFill>
                  <a:schemeClr val="bg1"/>
                </a:solidFill>
                <a:latin typeface="Tahoma"/>
                <a:ea typeface="ＭＳ Ｐゴシック" charset="0"/>
                <a:cs typeface="Tahoma"/>
              </a:rPr>
              <a:t>cedex</a:t>
            </a:r>
            <a:endParaRPr lang="en-US" sz="1050" b="0" i="0" u="none" strike="noStrike" kern="1200" baseline="0" dirty="0" smtClean="0">
              <a:solidFill>
                <a:schemeClr val="bg1"/>
              </a:solidFill>
              <a:latin typeface="Tahoma"/>
              <a:ea typeface="ＭＳ Ｐゴシック" charset="0"/>
              <a:cs typeface="Tahoma"/>
            </a:endParaRPr>
          </a:p>
          <a:p>
            <a:pPr algn="r"/>
            <a:r>
              <a:rPr lang="fr-FR" sz="1050" b="0" i="0" u="none" strike="noStrike" kern="1200" baseline="0" dirty="0" err="1" smtClean="0">
                <a:solidFill>
                  <a:schemeClr val="bg1"/>
                </a:solidFill>
                <a:latin typeface="Tahoma"/>
                <a:ea typeface="ＭＳ Ｐゴシック" charset="0"/>
                <a:cs typeface="Tahoma"/>
              </a:rPr>
              <a:t>T</a:t>
            </a:r>
            <a:r>
              <a:rPr lang="fr-FR" sz="1050" b="0" i="0" u="none" strike="noStrike" kern="1200" baseline="0" dirty="0" smtClean="0">
                <a:solidFill>
                  <a:schemeClr val="bg1"/>
                </a:solidFill>
                <a:latin typeface="Tahoma"/>
                <a:ea typeface="ＭＳ Ｐゴシック" charset="0"/>
                <a:cs typeface="Tahoma"/>
              </a:rPr>
              <a:t> + 33 (0)4 72 18 60 00</a:t>
            </a:r>
          </a:p>
          <a:p>
            <a:pPr algn="r"/>
            <a:r>
              <a:rPr lang="pl-PL" sz="1050" b="0" i="0" u="none" strike="noStrike" kern="1200" baseline="0" dirty="0" err="1" smtClean="0">
                <a:solidFill>
                  <a:schemeClr val="bg1"/>
                </a:solidFill>
                <a:latin typeface="Tahoma"/>
                <a:ea typeface="ＭＳ Ｐゴシック" charset="0"/>
                <a:cs typeface="Tahoma"/>
              </a:rPr>
              <a:t>www.ec-lyon.fr</a:t>
            </a:r>
            <a:endParaRPr lang="pl-PL" sz="1050" b="0" i="0" u="none" strike="noStrike" kern="1200" baseline="0" dirty="0" smtClean="0">
              <a:solidFill>
                <a:schemeClr val="bg1"/>
              </a:solidFill>
              <a:latin typeface="Tahoma"/>
              <a:ea typeface="ＭＳ Ｐゴシック" charset="0"/>
              <a:cs typeface="Tahoma"/>
            </a:endParaRPr>
          </a:p>
        </p:txBody>
      </p:sp>
      <p:pic>
        <p:nvPicPr>
          <p:cNvPr id="8" name="Image 7" descr="Logo ECL - 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934" y="5020057"/>
            <a:ext cx="2613626" cy="45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8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etudiants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9" t="29117"/>
          <a:stretch/>
        </p:blipFill>
        <p:spPr>
          <a:xfrm>
            <a:off x="-1" y="-1"/>
            <a:ext cx="7387487" cy="431018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9143999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4810" y="2554978"/>
            <a:ext cx="5419020" cy="1090826"/>
          </a:xfrm>
          <a:noFill/>
          <a:ln>
            <a:noFill/>
          </a:ln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02504" y="3645804"/>
            <a:ext cx="4483632" cy="66438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870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ntrée-ECL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" t="22657"/>
          <a:stretch/>
        </p:blipFill>
        <p:spPr>
          <a:xfrm>
            <a:off x="-4" y="0"/>
            <a:ext cx="7897871" cy="431018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9143999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4810" y="2554978"/>
            <a:ext cx="5419020" cy="1090826"/>
          </a:xfrm>
          <a:noFill/>
          <a:ln>
            <a:noFill/>
          </a:ln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02504" y="3645804"/>
            <a:ext cx="4483632" cy="66438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625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atin typeface="Tahoma"/>
              <a:cs typeface="Tahoma"/>
            </a:endParaRPr>
          </a:p>
        </p:txBody>
      </p:sp>
      <p:pic>
        <p:nvPicPr>
          <p:cNvPr id="5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4810" y="2554978"/>
            <a:ext cx="5419020" cy="1090826"/>
          </a:xfrm>
          <a:noFill/>
          <a:ln>
            <a:noFill/>
          </a:ln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02504" y="3645804"/>
            <a:ext cx="4483632" cy="66438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918791" y="783578"/>
            <a:ext cx="25942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>
                <a:solidFill>
                  <a:srgbClr val="96172E"/>
                </a:solidFill>
                <a:latin typeface="Tahoma"/>
                <a:cs typeface="Tahoma"/>
              </a:rPr>
              <a:t>NB : Remplacer ici</a:t>
            </a:r>
            <a:r>
              <a:rPr lang="fr-FR" sz="1100" i="1" baseline="0" dirty="0" smtClean="0">
                <a:solidFill>
                  <a:srgbClr val="96172E"/>
                </a:solidFill>
                <a:latin typeface="Tahoma"/>
                <a:cs typeface="Tahoma"/>
              </a:rPr>
              <a:t> </a:t>
            </a:r>
            <a:r>
              <a:rPr lang="fr-FR" sz="1100" i="1" dirty="0" smtClean="0">
                <a:solidFill>
                  <a:srgbClr val="96172E"/>
                </a:solidFill>
                <a:latin typeface="Tahoma"/>
                <a:cs typeface="Tahoma"/>
              </a:rPr>
              <a:t>par la photo de votre choix (à placer en arrière plan dans le masque)</a:t>
            </a:r>
            <a:endParaRPr lang="fr-FR" sz="1100" i="1" dirty="0">
              <a:solidFill>
                <a:srgbClr val="96172E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23037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r>
              <a:rPr lang="fr-FR"/>
              <a:t>01/03/12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9AAF2259-3AB3-4D4B-9523-C8D2A985BE3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Line 9"/>
          <p:cNvSpPr>
            <a:spLocks noChangeShapeType="1"/>
          </p:cNvSpPr>
          <p:nvPr userDrawn="1"/>
        </p:nvSpPr>
        <p:spPr bwMode="auto">
          <a:xfrm>
            <a:off x="0" y="6597650"/>
            <a:ext cx="860425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AutoShape 10"/>
          <p:cNvSpPr>
            <a:spLocks noChangeArrowheads="1"/>
          </p:cNvSpPr>
          <p:nvPr userDrawn="1"/>
        </p:nvSpPr>
        <p:spPr bwMode="auto">
          <a:xfrm rot="10800000">
            <a:off x="8604250" y="6381750"/>
            <a:ext cx="539750" cy="431800"/>
          </a:xfrm>
          <a:prstGeom prst="flowChartDelay">
            <a:avLst/>
          </a:prstGeom>
          <a:solidFill>
            <a:srgbClr val="96172E"/>
          </a:solidFill>
          <a:ln>
            <a:solidFill>
              <a:schemeClr val="accent1"/>
            </a:solidFill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sz="2000" b="1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56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6240" y="3149684"/>
            <a:ext cx="8471520" cy="1362075"/>
          </a:xfrm>
        </p:spPr>
        <p:txBody>
          <a:bodyPr anchor="t">
            <a:normAutofit/>
          </a:bodyPr>
          <a:lstStyle>
            <a:lvl1pPr algn="ctr">
              <a:defRPr sz="3800" b="1" cap="all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6240" y="1649497"/>
            <a:ext cx="847152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01/03/12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2316B-E561-2E43-8A83-57DA44EA72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114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81808" y="0"/>
            <a:ext cx="5738342" cy="1143000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455" y="1630436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81550" y="1630436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01/03/12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E4F11-9B99-304B-8E83-71F604FD54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596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2132" y="163036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10734" y="2373559"/>
            <a:ext cx="4051585" cy="379795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78375" y="1647986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78375" y="2413246"/>
            <a:ext cx="4041775" cy="379795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01/03/12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D44D6-2AA9-8343-A2F5-48895349F85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551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01/03/12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84BB9-D8D8-324C-B9D9-E3A9F4B726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25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081338" y="0"/>
            <a:ext cx="57388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22263" y="1633538"/>
            <a:ext cx="849788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 Quatrième niveau</a:t>
            </a:r>
          </a:p>
          <a:p>
            <a:pPr lvl="4"/>
            <a:r>
              <a:rPr lang="fr-FR" dirty="0" smtClean="0"/>
              <a:t>→	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3655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Tahoma"/>
              </a:defRPr>
            </a:lvl1pPr>
          </a:lstStyle>
          <a:p>
            <a:pPr>
              <a:defRPr/>
            </a:pPr>
            <a:r>
              <a:rPr lang="fr-FR" dirty="0"/>
              <a:t>01/03/12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51213" y="63484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Tahoma"/>
              </a:defRPr>
            </a:lvl1pPr>
          </a:lstStyle>
          <a:p>
            <a:pPr>
              <a:defRPr/>
            </a:pPr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67385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Tahoma"/>
              </a:defRPr>
            </a:lvl1pPr>
          </a:lstStyle>
          <a:p>
            <a:pPr>
              <a:defRPr/>
            </a:pPr>
            <a:fld id="{20BB4333-EDBC-3340-AD90-C74E92C643F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0" name="Image 9" descr="Logo ECL - B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41" y="304852"/>
            <a:ext cx="1675443" cy="2888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38" r:id="rId2"/>
    <p:sldLayoutId id="2147483839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22" r:id="rId10"/>
    <p:sldLayoutId id="2147483831" r:id="rId11"/>
    <p:sldLayoutId id="2147483832" r:id="rId12"/>
    <p:sldLayoutId id="2147483833" r:id="rId13"/>
    <p:sldLayoutId id="2147483834" r:id="rId14"/>
    <p:sldLayoutId id="2147483837" r:id="rId15"/>
  </p:sldLayoutIdLst>
  <p:timing>
    <p:tnLst>
      <p:par>
        <p:cTn id="1" dur="indefinite" restart="never" nodeType="tmRoot"/>
      </p:par>
    </p:tnLst>
  </p:timing>
  <p:hf hdr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3400" kern="1200">
          <a:solidFill>
            <a:srgbClr val="96172E"/>
          </a:solidFill>
          <a:latin typeface="Tahoma"/>
          <a:ea typeface="ＭＳ Ｐゴシック" charset="0"/>
          <a:cs typeface="Tahoma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rgbClr val="94241F"/>
          </a:solidFill>
          <a:latin typeface="Tahoma" charset="0"/>
          <a:ea typeface="ＭＳ Ｐゴシック" charset="0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rgbClr val="94241F"/>
          </a:solidFill>
          <a:latin typeface="Tahoma" charset="0"/>
          <a:ea typeface="ＭＳ Ｐゴシック" charset="0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rgbClr val="94241F"/>
          </a:solidFill>
          <a:latin typeface="Tahoma" charset="0"/>
          <a:ea typeface="ＭＳ Ｐゴシック" charset="0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rgbClr val="94241F"/>
          </a:solidFill>
          <a:latin typeface="Tahoma" charset="0"/>
          <a:ea typeface="ＭＳ Ｐゴシック" charset="0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3400">
          <a:solidFill>
            <a:srgbClr val="92241E"/>
          </a:solidFill>
          <a:latin typeface="Tahoma" charset="0"/>
          <a:ea typeface="ＭＳ Ｐゴシック" charset="0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3400">
          <a:solidFill>
            <a:srgbClr val="92241E"/>
          </a:solidFill>
          <a:latin typeface="Tahoma" charset="0"/>
          <a:ea typeface="ＭＳ Ｐゴシック" charset="0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3400">
          <a:solidFill>
            <a:srgbClr val="92241E"/>
          </a:solidFill>
          <a:latin typeface="Tahoma" charset="0"/>
          <a:ea typeface="ＭＳ Ｐゴシック" charset="0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3400">
          <a:solidFill>
            <a:srgbClr val="92241E"/>
          </a:solidFill>
          <a:latin typeface="Tahom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6172E"/>
        </a:buClr>
        <a:buSzPct val="150000"/>
        <a:buFont typeface="Arial"/>
        <a:buChar char="•"/>
        <a:defRPr sz="2400" kern="1200">
          <a:solidFill>
            <a:srgbClr val="595959"/>
          </a:solidFill>
          <a:latin typeface="Tahoma"/>
          <a:ea typeface="ＭＳ Ｐゴシック" charset="0"/>
          <a:cs typeface="Tahoma"/>
        </a:defRPr>
      </a:lvl1pPr>
      <a:lvl2pPr marL="627063" indent="-285750" algn="l" defTabSz="457200" rtl="0" eaLnBrk="0" fontAlgn="base" hangingPunct="0">
        <a:spcBef>
          <a:spcPct val="20000"/>
        </a:spcBef>
        <a:spcAft>
          <a:spcPct val="0"/>
        </a:spcAft>
        <a:buSzPct val="120000"/>
        <a:buFont typeface="Arial" charset="0"/>
        <a:buChar char="•"/>
        <a:defRPr sz="2200" kern="1200">
          <a:solidFill>
            <a:srgbClr val="595959"/>
          </a:solidFill>
          <a:latin typeface="Tahoma"/>
          <a:ea typeface="ＭＳ Ｐゴシック" charset="0"/>
          <a:cs typeface="Tahoma"/>
        </a:defRPr>
      </a:lvl2pPr>
      <a:lvl3pPr marL="890588" indent="-263525" algn="l" defTabSz="457200" rtl="0" eaLnBrk="0" fontAlgn="base" hangingPunct="0">
        <a:spcBef>
          <a:spcPct val="20000"/>
        </a:spcBef>
        <a:spcAft>
          <a:spcPct val="0"/>
        </a:spcAft>
        <a:buFont typeface="Courier New" charset="0"/>
        <a:buChar char="o"/>
        <a:defRPr sz="2000" kern="1200">
          <a:solidFill>
            <a:srgbClr val="595959"/>
          </a:solidFill>
          <a:latin typeface="Tahoma"/>
          <a:ea typeface="ＭＳ Ｐゴシック" charset="0"/>
          <a:cs typeface="Tahoma"/>
        </a:defRPr>
      </a:lvl3pPr>
      <a:lvl4pPr marL="1071563" indent="-180975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–"/>
        <a:defRPr kern="1200">
          <a:solidFill>
            <a:srgbClr val="595959"/>
          </a:solidFill>
          <a:latin typeface="Tahoma"/>
          <a:ea typeface="ＭＳ Ｐゴシック" charset="0"/>
          <a:cs typeface="Tahoma"/>
        </a:defRPr>
      </a:lvl4pPr>
      <a:lvl5pPr marL="1435100" indent="-263525" algn="l" defTabSz="457200" rtl="0" eaLnBrk="0" fontAlgn="base" hangingPunct="0">
        <a:spcBef>
          <a:spcPct val="20000"/>
        </a:spcBef>
        <a:spcAft>
          <a:spcPct val="0"/>
        </a:spcAft>
        <a:buSzPct val="100000"/>
        <a:buFont typeface="Lucida Grande" charset="0"/>
        <a:defRPr sz="1600" kern="1200">
          <a:solidFill>
            <a:srgbClr val="595959"/>
          </a:solidFill>
          <a:latin typeface="Tahoma"/>
          <a:ea typeface="ＭＳ Ｐゴシック" charset="0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gestiondeprojet.pm/" TargetMode="External"/><Relationship Id="rId2" Type="http://schemas.openxmlformats.org/officeDocument/2006/relationships/hyperlink" Target="http://rb.ec-lille.fr/gestion_projet.htm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jpeg"/><Relationship Id="rId5" Type="http://schemas.openxmlformats.org/officeDocument/2006/relationships/hyperlink" Target="https://projets.ec-lyon.fr/" TargetMode="External"/><Relationship Id="rId4" Type="http://schemas.openxmlformats.org/officeDocument/2006/relationships/hyperlink" Target="http://unr-ra.scholarvox.com/reader/local/docid/88816323/page/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novaxion.net/fiches-pedagogiqu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274073" y="3041848"/>
            <a:ext cx="4961612" cy="1090826"/>
          </a:xfrm>
        </p:spPr>
        <p:txBody>
          <a:bodyPr/>
          <a:lstStyle/>
          <a:p>
            <a:r>
              <a:rPr lang="fr-FR" sz="2000" dirty="0" smtClean="0"/>
              <a:t>Cours d’accompagnement au PE</a:t>
            </a:r>
            <a:r>
              <a:rPr lang="fr-FR" sz="1050" dirty="0" smtClean="0"/>
              <a:t/>
            </a:r>
            <a:br>
              <a:rPr lang="fr-FR" sz="1050" dirty="0" smtClean="0"/>
            </a:br>
            <a:r>
              <a:rPr lang="fr-FR" sz="1200" dirty="0" smtClean="0"/>
              <a:t/>
            </a:r>
            <a:br>
              <a:rPr lang="fr-FR" sz="1200" dirty="0" smtClean="0"/>
            </a:br>
            <a:r>
              <a:rPr lang="fr-FR" sz="2800" dirty="0" smtClean="0"/>
              <a:t>Sur le travail en mode projet et les attendus du PE</a:t>
            </a:r>
            <a:endParaRPr lang="fr-FR" sz="28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214323" y="4339393"/>
            <a:ext cx="7081113" cy="664383"/>
          </a:xfrm>
        </p:spPr>
        <p:txBody>
          <a:bodyPr>
            <a:noAutofit/>
          </a:bodyPr>
          <a:lstStyle/>
          <a:p>
            <a:r>
              <a:rPr lang="fr-FR" dirty="0" smtClean="0"/>
              <a:t>13 septembre 2017</a:t>
            </a:r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53618" y="5380672"/>
            <a:ext cx="550323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Laurent BLANC – laurent.blanc@ec-lyon.fr</a:t>
            </a:r>
          </a:p>
          <a:p>
            <a:endParaRPr lang="fr-FR" sz="1000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avec de </a:t>
            </a:r>
            <a:r>
              <a:rPr lang="fr-FR" dirty="0" smtClean="0">
                <a:solidFill>
                  <a:schemeClr val="bg1"/>
                </a:solidFill>
              </a:rPr>
              <a:t>(très) nombreux </a:t>
            </a:r>
            <a:r>
              <a:rPr lang="fr-FR" dirty="0">
                <a:solidFill>
                  <a:schemeClr val="bg1"/>
                </a:solidFill>
              </a:rPr>
              <a:t>emprunts </a:t>
            </a:r>
            <a:r>
              <a:rPr lang="fr-FR" dirty="0" smtClean="0">
                <a:solidFill>
                  <a:schemeClr val="bg1"/>
                </a:solidFill>
              </a:rPr>
              <a:t>à </a:t>
            </a:r>
            <a:r>
              <a:rPr lang="fr-FR" dirty="0">
                <a:solidFill>
                  <a:schemeClr val="bg1"/>
                </a:solidFill>
              </a:rPr>
              <a:t>Emmanuel RIGAUD </a:t>
            </a:r>
          </a:p>
        </p:txBody>
      </p:sp>
    </p:spTree>
    <p:extLst>
      <p:ext uri="{BB962C8B-B14F-4D97-AF65-F5344CB8AC3E}">
        <p14:creationId xmlns:p14="http://schemas.microsoft.com/office/powerpoint/2010/main" val="15380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263" y="1471614"/>
            <a:ext cx="8497887" cy="481072"/>
          </a:xfrm>
        </p:spPr>
        <p:txBody>
          <a:bodyPr rtlCol="0">
            <a:normAutofit/>
          </a:bodyPr>
          <a:lstStyle/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Gestion des activités en « mode projet » vs en « mode opérationnel » 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2440359" y="67735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440358" y="341368"/>
            <a:ext cx="65305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A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Principes généraux du management de 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40359" y="770621"/>
            <a:ext cx="65893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A</a:t>
            </a: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.1 Qu’est-ce qu’un projet ?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2440359" y="1101507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3316874" y="6610350"/>
            <a:ext cx="31545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None/>
            </a:pPr>
            <a:r>
              <a:rPr lang="fr-FR" altLang="fr-FR" sz="1200" dirty="0" smtClean="0">
                <a:latin typeface="Arial" charset="0"/>
              </a:rPr>
              <a:t>Adapté de https</a:t>
            </a:r>
            <a:r>
              <a:rPr lang="fr-FR" altLang="fr-FR" sz="1200" dirty="0">
                <a:latin typeface="Arial" charset="0"/>
              </a:rPr>
              <a:t>://fr.wikipedia.org/wiki/Projet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811470"/>
              </p:ext>
            </p:extLst>
          </p:nvPr>
        </p:nvGraphicFramePr>
        <p:xfrm>
          <a:off x="787400" y="2210026"/>
          <a:ext cx="7505700" cy="3718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950"/>
                <a:gridCol w="3048000"/>
                <a:gridCol w="2825750"/>
              </a:tblGrid>
              <a:tr h="711572"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425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Projet</a:t>
                      </a:r>
                      <a:endParaRPr lang="fr-FR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9425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Opérations</a:t>
                      </a:r>
                      <a:endParaRPr lang="fr-FR" sz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 anchorCtr="1">
                    <a:solidFill>
                      <a:srgbClr val="94251F"/>
                    </a:solidFill>
                  </a:tcPr>
                </a:tc>
              </a:tr>
              <a:tr h="592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</a:t>
                      </a:r>
                      <a:endParaRPr lang="fr-FR" sz="12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Innovant, inconnu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Créer les futures activités</a:t>
                      </a:r>
                      <a:endParaRPr lang="fr-FR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Processus défini et stable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Maintenir les activités existantes</a:t>
                      </a:r>
                      <a:endParaRPr lang="fr-FR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92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Processus</a:t>
                      </a:r>
                    </a:p>
                  </a:txBody>
                  <a:tcPr marT="0" marB="0"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Temporaire, unique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(un début, une fin)</a:t>
                      </a:r>
                    </a:p>
                  </a:txBody>
                  <a:tcPr marT="0" marB="0"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Processus répétitif</a:t>
                      </a:r>
                      <a:endParaRPr lang="fr-FR" sz="12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92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Incertitude</a:t>
                      </a:r>
                    </a:p>
                  </a:txBody>
                  <a:tcPr marT="0" marB="0"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(facteurs extérieurs non contrôlables</a:t>
                      </a:r>
                    </a:p>
                  </a:txBody>
                  <a:tcPr marT="0" marB="0"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Faible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(surtout</a:t>
                      </a:r>
                      <a:r>
                        <a:rPr lang="fr-FR" sz="1200" b="0" i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liée à des facteurs connus, internes)</a:t>
                      </a:r>
                      <a:endParaRPr lang="fr-FR" sz="1200" b="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92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Flux de trésorerie</a:t>
                      </a:r>
                    </a:p>
                  </a:txBody>
                  <a:tcPr marT="0" marB="0"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Négatif</a:t>
                      </a:r>
                      <a:r>
                        <a:rPr lang="fr-FR" sz="12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FR" sz="12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20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faut investir avant d’avoir un retour</a:t>
                      </a:r>
                    </a:p>
                  </a:txBody>
                  <a:tcPr marT="0" marB="0"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Positif</a:t>
                      </a:r>
                      <a:r>
                        <a:rPr lang="fr-FR" sz="12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FR" sz="12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20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fonctionnement dégage un bénéfice</a:t>
                      </a:r>
                    </a:p>
                  </a:txBody>
                  <a:tcPr marT="0" marB="0"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921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Difficulté</a:t>
                      </a:r>
                    </a:p>
                  </a:txBody>
                  <a:tcPr marT="0" marB="0"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Gérer un « saut dans l’inconnu » complexe</a:t>
                      </a:r>
                    </a:p>
                  </a:txBody>
                  <a:tcPr marT="0" marB="0"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Intervenir rapidement en cas de blocage</a:t>
                      </a:r>
                    </a:p>
                  </a:txBody>
                  <a:tcPr marT="0" marB="0"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Espace réservé du numéro de diapositive 5"/>
          <p:cNvSpPr txBox="1">
            <a:spLocks/>
          </p:cNvSpPr>
          <p:nvPr/>
        </p:nvSpPr>
        <p:spPr>
          <a:xfrm>
            <a:off x="6952135" y="64120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7291A8-B9F5-8D40-963D-1C2AE6212483}" type="slidenum">
              <a:rPr lang="fr-FR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10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138350" y="3294576"/>
            <a:ext cx="367825" cy="1128685"/>
            <a:chOff x="35400" y="2372323"/>
            <a:chExt cx="367825" cy="1128685"/>
          </a:xfrm>
        </p:grpSpPr>
        <p:pic>
          <p:nvPicPr>
            <p:cNvPr id="13" name="Picture 3" descr="C:\Users\Laurent\Desktop\my_MSStc1\lion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0" y="2755907"/>
              <a:ext cx="367825" cy="3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 descr="C:\Users\Laurent\Desktop\my_MSStc1\lion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0" y="3139491"/>
              <a:ext cx="367825" cy="3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 descr="C:\Users\Laurent\Desktop\my_MSStc1\lion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0" y="2372323"/>
              <a:ext cx="367825" cy="3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875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263" y="1471614"/>
            <a:ext cx="8497887" cy="481072"/>
          </a:xfrm>
        </p:spPr>
        <p:txBody>
          <a:bodyPr rtlCol="0">
            <a:normAutofit/>
          </a:bodyPr>
          <a:lstStyle/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Exemple de projet </a:t>
            </a:r>
            <a:r>
              <a:rPr lang="fr-FR" altLang="fr-FR" sz="1400" b="1" dirty="0">
                <a:solidFill>
                  <a:srgbClr val="96172E"/>
                </a:solidFill>
                <a:latin typeface="Arial" charset="0"/>
                <a:cs typeface="+mn-cs"/>
              </a:rPr>
              <a:t>: </a:t>
            </a: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mise </a:t>
            </a:r>
            <a:r>
              <a:rPr lang="fr-FR" altLang="fr-FR" sz="1400" b="1" dirty="0">
                <a:solidFill>
                  <a:srgbClr val="96172E"/>
                </a:solidFill>
                <a:latin typeface="Arial" charset="0"/>
                <a:cs typeface="+mn-cs"/>
              </a:rPr>
              <a:t>en place des </a:t>
            </a:r>
            <a:r>
              <a:rPr lang="fr-FR" altLang="fr-FR" sz="1400" b="1" dirty="0" err="1">
                <a:solidFill>
                  <a:srgbClr val="96172E"/>
                </a:solidFill>
                <a:latin typeface="Arial" charset="0"/>
                <a:cs typeface="+mn-cs"/>
              </a:rPr>
              <a:t>Vélo’V</a:t>
            </a:r>
            <a:r>
              <a:rPr lang="fr-FR" altLang="fr-FR" sz="1400" b="1" dirty="0">
                <a:solidFill>
                  <a:srgbClr val="96172E"/>
                </a:solidFill>
                <a:latin typeface="Arial" charset="0"/>
                <a:cs typeface="+mn-cs"/>
              </a:rPr>
              <a:t> 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2440359" y="67735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440358" y="341368"/>
            <a:ext cx="65305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A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Principes généraux du management de 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40359" y="770621"/>
            <a:ext cx="65893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A</a:t>
            </a: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.1 Qu’est-ce qu’un projet ?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2440359" y="1101507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Espace réservé du numéro de diapositive 5"/>
          <p:cNvSpPr txBox="1">
            <a:spLocks/>
          </p:cNvSpPr>
          <p:nvPr/>
        </p:nvSpPr>
        <p:spPr>
          <a:xfrm>
            <a:off x="6952135" y="64120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7291A8-B9F5-8D40-963D-1C2AE6212483}" type="slidenum">
              <a:rPr lang="fr-FR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11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42925" y="2009835"/>
            <a:ext cx="82772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fr-FR" altLang="fr-FR" sz="1200" b="1" dirty="0">
                <a:solidFill>
                  <a:srgbClr val="94241F"/>
                </a:solidFill>
                <a:latin typeface="Arial" charset="0"/>
              </a:rPr>
              <a:t> Commanditaires </a:t>
            </a:r>
            <a:r>
              <a:rPr lang="fr-FR" altLang="fr-FR" sz="1200" b="1" dirty="0" smtClean="0">
                <a:solidFill>
                  <a:srgbClr val="94241F"/>
                </a:solidFill>
                <a:latin typeface="Arial" charset="0"/>
              </a:rPr>
              <a:t>: </a:t>
            </a:r>
            <a:r>
              <a:rPr lang="fr-FR" altLang="fr-FR" sz="1200" b="1" dirty="0">
                <a:latin typeface="Arial" charset="0"/>
              </a:rPr>
              <a:t>les villes de Lyon et Villeurbanne, </a:t>
            </a:r>
            <a:r>
              <a:rPr lang="fr-FR" altLang="fr-FR" sz="1200" b="1" dirty="0" smtClean="0">
                <a:latin typeface="Arial" charset="0"/>
              </a:rPr>
              <a:t>dans </a:t>
            </a:r>
            <a:r>
              <a:rPr lang="fr-FR" altLang="fr-FR" sz="1200" b="1" dirty="0">
                <a:latin typeface="Arial" charset="0"/>
              </a:rPr>
              <a:t>le cadre d’un contrat de renouvellement du mobilier </a:t>
            </a:r>
            <a:r>
              <a:rPr lang="fr-FR" altLang="fr-FR" sz="1200" b="1" dirty="0" smtClean="0">
                <a:latin typeface="Arial" charset="0"/>
              </a:rPr>
              <a:t>urbain (panneaux </a:t>
            </a:r>
            <a:r>
              <a:rPr lang="fr-FR" altLang="fr-FR" sz="1200" b="1" dirty="0">
                <a:latin typeface="Arial" charset="0"/>
              </a:rPr>
              <a:t>d’affichage et abribus</a:t>
            </a:r>
            <a:r>
              <a:rPr lang="fr-FR" altLang="fr-FR" sz="1200" b="1" dirty="0" smtClean="0">
                <a:latin typeface="Arial" charset="0"/>
              </a:rPr>
              <a:t>)</a:t>
            </a:r>
            <a:endParaRPr lang="fr-FR" altLang="fr-FR" sz="1200" b="1" dirty="0">
              <a:latin typeface="Arial" charset="0"/>
            </a:endParaRPr>
          </a:p>
          <a:p>
            <a:pPr algn="just">
              <a:spcBef>
                <a:spcPct val="50000"/>
              </a:spcBef>
            </a:pPr>
            <a:endParaRPr lang="fr-FR" altLang="fr-FR" sz="1200" b="1" dirty="0" smtClean="0">
              <a:latin typeface="Arial" charset="0"/>
            </a:endParaRPr>
          </a:p>
        </p:txBody>
      </p:sp>
      <p:pic>
        <p:nvPicPr>
          <p:cNvPr id="13" name="Image 14" descr="Vélo'v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4098" y="2860071"/>
            <a:ext cx="4323878" cy="324290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Image 4" descr="Vélo'v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6325" y="1248465"/>
            <a:ext cx="905855" cy="61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751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263" y="1471614"/>
            <a:ext cx="8497887" cy="481072"/>
          </a:xfrm>
        </p:spPr>
        <p:txBody>
          <a:bodyPr rtlCol="0">
            <a:normAutofit/>
          </a:bodyPr>
          <a:lstStyle/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Exemple de projet </a:t>
            </a:r>
            <a:r>
              <a:rPr lang="fr-FR" altLang="fr-FR" sz="1400" b="1" dirty="0">
                <a:solidFill>
                  <a:srgbClr val="96172E"/>
                </a:solidFill>
                <a:latin typeface="Arial" charset="0"/>
                <a:cs typeface="+mn-cs"/>
              </a:rPr>
              <a:t>: </a:t>
            </a: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mise </a:t>
            </a:r>
            <a:r>
              <a:rPr lang="fr-FR" altLang="fr-FR" sz="1400" b="1" dirty="0">
                <a:solidFill>
                  <a:srgbClr val="96172E"/>
                </a:solidFill>
                <a:latin typeface="Arial" charset="0"/>
                <a:cs typeface="+mn-cs"/>
              </a:rPr>
              <a:t>en place des </a:t>
            </a:r>
            <a:r>
              <a:rPr lang="fr-FR" altLang="fr-FR" sz="1400" b="1" dirty="0" err="1">
                <a:solidFill>
                  <a:srgbClr val="96172E"/>
                </a:solidFill>
                <a:latin typeface="Arial" charset="0"/>
                <a:cs typeface="+mn-cs"/>
              </a:rPr>
              <a:t>Vélo’V</a:t>
            </a:r>
            <a:r>
              <a:rPr lang="fr-FR" altLang="fr-FR" sz="1400" b="1" dirty="0">
                <a:solidFill>
                  <a:srgbClr val="96172E"/>
                </a:solidFill>
                <a:latin typeface="Arial" charset="0"/>
                <a:cs typeface="+mn-cs"/>
              </a:rPr>
              <a:t> 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2440359" y="67735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440358" y="341368"/>
            <a:ext cx="65305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A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Principes généraux du management de 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40359" y="770621"/>
            <a:ext cx="65893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A</a:t>
            </a: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.1 Qu’est-ce qu’un projet ?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2440359" y="1101507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Espace réservé du numéro de diapositive 5"/>
          <p:cNvSpPr txBox="1">
            <a:spLocks/>
          </p:cNvSpPr>
          <p:nvPr/>
        </p:nvSpPr>
        <p:spPr>
          <a:xfrm>
            <a:off x="6952135" y="64120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7291A8-B9F5-8D40-963D-1C2AE6212483}" type="slidenum">
              <a:rPr lang="fr-FR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12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42926" y="2552820"/>
            <a:ext cx="546735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fr-FR" altLang="fr-FR" sz="1200" b="1" dirty="0" smtClean="0">
                <a:solidFill>
                  <a:srgbClr val="94241F"/>
                </a:solidFill>
                <a:latin typeface="Arial" charset="0"/>
              </a:rPr>
              <a:t> </a:t>
            </a:r>
            <a:r>
              <a:rPr lang="fr-FR" altLang="fr-FR" sz="1200" b="1" dirty="0">
                <a:solidFill>
                  <a:srgbClr val="94241F"/>
                </a:solidFill>
                <a:latin typeface="Arial" charset="0"/>
              </a:rPr>
              <a:t>Caractère innovant </a:t>
            </a:r>
            <a:endParaRPr lang="fr-FR" altLang="fr-FR" sz="1200" b="1" dirty="0" smtClean="0">
              <a:solidFill>
                <a:srgbClr val="94241F"/>
              </a:solidFill>
              <a:latin typeface="Arial" charset="0"/>
            </a:endParaRPr>
          </a:p>
          <a:p>
            <a:pPr algn="just">
              <a:spcBef>
                <a:spcPct val="50000"/>
              </a:spcBef>
            </a:pPr>
            <a:endParaRPr lang="fr-FR" altLang="fr-FR" sz="800" b="1" dirty="0">
              <a:solidFill>
                <a:srgbClr val="94241F"/>
              </a:solidFill>
              <a:latin typeface="Arial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>
                <a:latin typeface="Arial" charset="0"/>
              </a:rPr>
              <a:t> </a:t>
            </a:r>
            <a:r>
              <a:rPr lang="fr-FR" altLang="fr-FR" sz="1200" b="1" dirty="0" smtClean="0">
                <a:latin typeface="Arial" charset="0"/>
              </a:rPr>
              <a:t>- JC </a:t>
            </a:r>
            <a:r>
              <a:rPr lang="fr-FR" altLang="fr-FR" sz="1200" b="1" dirty="0">
                <a:latin typeface="Arial" charset="0"/>
              </a:rPr>
              <a:t>DECAUX en 2005 </a:t>
            </a:r>
            <a:r>
              <a:rPr lang="fr-FR" altLang="fr-FR" sz="1200" b="1" dirty="0" smtClean="0">
                <a:latin typeface="Arial" charset="0"/>
              </a:rPr>
              <a:t>	= </a:t>
            </a:r>
            <a:r>
              <a:rPr lang="fr-FR" altLang="fr-FR" sz="1200" b="1" dirty="0">
                <a:latin typeface="Arial" charset="0"/>
              </a:rPr>
              <a:t>fabrication, implantation et gestion de mobiliers urbains (abribus, panneaux publicitaires, WC publics)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>
                <a:latin typeface="Arial" charset="0"/>
              </a:rPr>
              <a:t> </a:t>
            </a:r>
            <a:r>
              <a:rPr lang="fr-FR" altLang="fr-FR" sz="1200" b="1" dirty="0" smtClean="0">
                <a:latin typeface="Arial" charset="0"/>
              </a:rPr>
              <a:t>- JC </a:t>
            </a:r>
            <a:r>
              <a:rPr lang="fr-FR" altLang="fr-FR" sz="1200" b="1" dirty="0">
                <a:latin typeface="Arial" charset="0"/>
              </a:rPr>
              <a:t>DECAUX en 2014 </a:t>
            </a:r>
            <a:r>
              <a:rPr lang="fr-FR" altLang="fr-FR" sz="1200" b="1" dirty="0" smtClean="0">
                <a:latin typeface="Arial" charset="0"/>
              </a:rPr>
              <a:t>	= </a:t>
            </a:r>
            <a:r>
              <a:rPr lang="fr-FR" altLang="fr-FR" sz="1200" b="1" dirty="0">
                <a:latin typeface="Arial" charset="0"/>
              </a:rPr>
              <a:t>intégration des Vélos Libre Service au catalogue </a:t>
            </a:r>
            <a:r>
              <a:rPr lang="fr-FR" altLang="fr-FR" sz="1200" b="1" dirty="0" smtClean="0">
                <a:latin typeface="Arial" charset="0"/>
              </a:rPr>
              <a:t>(+ </a:t>
            </a:r>
            <a:r>
              <a:rPr lang="fr-FR" altLang="fr-FR" sz="1200" b="1" dirty="0">
                <a:latin typeface="Arial" charset="0"/>
              </a:rPr>
              <a:t>de 30 villes équipées en France</a:t>
            </a:r>
            <a:r>
              <a:rPr lang="fr-FR" altLang="fr-FR" sz="1200" b="1" dirty="0" smtClean="0">
                <a:latin typeface="Arial" charset="0"/>
              </a:rPr>
              <a:t>)</a:t>
            </a:r>
          </a:p>
          <a:p>
            <a:pPr algn="just">
              <a:spcBef>
                <a:spcPct val="50000"/>
              </a:spcBef>
              <a:buNone/>
            </a:pPr>
            <a:endParaRPr lang="fr-FR" altLang="fr-FR" sz="1200" b="1" dirty="0">
              <a:latin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fr-FR" altLang="fr-FR" sz="1200" b="1" dirty="0" smtClean="0">
                <a:solidFill>
                  <a:srgbClr val="94241F"/>
                </a:solidFill>
                <a:latin typeface="Arial" charset="0"/>
              </a:rPr>
              <a:t> </a:t>
            </a:r>
            <a:r>
              <a:rPr lang="fr-FR" altLang="fr-FR" sz="1200" b="1" dirty="0">
                <a:solidFill>
                  <a:srgbClr val="94241F"/>
                </a:solidFill>
                <a:latin typeface="Arial" charset="0"/>
              </a:rPr>
              <a:t>Une échéance : </a:t>
            </a:r>
            <a:r>
              <a:rPr lang="fr-FR" altLang="fr-FR" sz="1200" b="1" dirty="0" smtClean="0">
                <a:solidFill>
                  <a:srgbClr val="94241F"/>
                </a:solidFill>
                <a:latin typeface="Arial" charset="0"/>
              </a:rPr>
              <a:t>fin </a:t>
            </a:r>
            <a:r>
              <a:rPr lang="fr-FR" altLang="fr-FR" sz="1200" b="1" dirty="0">
                <a:solidFill>
                  <a:srgbClr val="94241F"/>
                </a:solidFill>
                <a:latin typeface="Arial" charset="0"/>
              </a:rPr>
              <a:t>juin </a:t>
            </a:r>
            <a:r>
              <a:rPr lang="fr-FR" altLang="fr-FR" sz="1200" b="1" dirty="0" smtClean="0">
                <a:solidFill>
                  <a:srgbClr val="94241F"/>
                </a:solidFill>
                <a:latin typeface="Arial" charset="0"/>
              </a:rPr>
              <a:t>2005</a:t>
            </a:r>
          </a:p>
          <a:p>
            <a:pPr algn="just">
              <a:spcBef>
                <a:spcPct val="50000"/>
              </a:spcBef>
            </a:pPr>
            <a:endParaRPr lang="fr-FR" altLang="fr-FR" sz="800" b="1" dirty="0" smtClean="0">
              <a:solidFill>
                <a:srgbClr val="94241F"/>
              </a:solidFill>
              <a:latin typeface="Arial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Succès </a:t>
            </a:r>
            <a:r>
              <a:rPr lang="fr-FR" altLang="fr-FR" sz="1200" b="1" dirty="0">
                <a:latin typeface="Arial" charset="0"/>
              </a:rPr>
              <a:t>plus attendu en été qu’en hiver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Période </a:t>
            </a:r>
            <a:r>
              <a:rPr lang="fr-FR" altLang="fr-FR" sz="1200" b="1" dirty="0">
                <a:latin typeface="Arial" charset="0"/>
              </a:rPr>
              <a:t>de moindre circulation automobile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>
                <a:latin typeface="Arial" charset="0"/>
              </a:rPr>
              <a:t>(propice à l’intégration d’un nouveau mode de transport)</a:t>
            </a:r>
          </a:p>
          <a:p>
            <a:pPr algn="just">
              <a:spcBef>
                <a:spcPct val="50000"/>
              </a:spcBef>
            </a:pPr>
            <a:endParaRPr lang="fr-FR" altLang="fr-FR" sz="1200" b="1" dirty="0" smtClean="0">
              <a:latin typeface="Arial" charset="0"/>
            </a:endParaRPr>
          </a:p>
        </p:txBody>
      </p:sp>
      <p:pic>
        <p:nvPicPr>
          <p:cNvPr id="14" name="Image 4" descr="Vélo'v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325" y="1248465"/>
            <a:ext cx="905855" cy="61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9" descr="Vélo'v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8385" y="2532268"/>
            <a:ext cx="2160000" cy="288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70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263" y="1471614"/>
            <a:ext cx="8497887" cy="481072"/>
          </a:xfrm>
        </p:spPr>
        <p:txBody>
          <a:bodyPr rtlCol="0">
            <a:normAutofit/>
          </a:bodyPr>
          <a:lstStyle/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Exemple de projet </a:t>
            </a:r>
            <a:r>
              <a:rPr lang="fr-FR" altLang="fr-FR" sz="1400" b="1" dirty="0">
                <a:solidFill>
                  <a:srgbClr val="96172E"/>
                </a:solidFill>
                <a:latin typeface="Arial" charset="0"/>
                <a:cs typeface="+mn-cs"/>
              </a:rPr>
              <a:t>: </a:t>
            </a: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mise </a:t>
            </a:r>
            <a:r>
              <a:rPr lang="fr-FR" altLang="fr-FR" sz="1400" b="1" dirty="0">
                <a:solidFill>
                  <a:srgbClr val="96172E"/>
                </a:solidFill>
                <a:latin typeface="Arial" charset="0"/>
                <a:cs typeface="+mn-cs"/>
              </a:rPr>
              <a:t>en place des </a:t>
            </a:r>
            <a:r>
              <a:rPr lang="fr-FR" altLang="fr-FR" sz="1400" b="1" dirty="0" err="1">
                <a:solidFill>
                  <a:srgbClr val="96172E"/>
                </a:solidFill>
                <a:latin typeface="Arial" charset="0"/>
                <a:cs typeface="+mn-cs"/>
              </a:rPr>
              <a:t>Vélo’V</a:t>
            </a:r>
            <a:r>
              <a:rPr lang="fr-FR" altLang="fr-FR" sz="1400" b="1" dirty="0">
                <a:solidFill>
                  <a:srgbClr val="96172E"/>
                </a:solidFill>
                <a:latin typeface="Arial" charset="0"/>
                <a:cs typeface="+mn-cs"/>
              </a:rPr>
              <a:t> 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2440359" y="67735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440358" y="341368"/>
            <a:ext cx="65305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A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Principes généraux du management de 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40359" y="770621"/>
            <a:ext cx="65893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A</a:t>
            </a: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.1 Qu’est-ce qu’un projet ?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2440359" y="1101507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Espace réservé du numéro de diapositive 5"/>
          <p:cNvSpPr txBox="1">
            <a:spLocks/>
          </p:cNvSpPr>
          <p:nvPr/>
        </p:nvSpPr>
        <p:spPr>
          <a:xfrm>
            <a:off x="6952135" y="64120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7291A8-B9F5-8D40-963D-1C2AE6212483}" type="slidenum">
              <a:rPr lang="fr-FR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13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42926" y="2552760"/>
            <a:ext cx="5249254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fr-FR" altLang="fr-FR" sz="1200" b="1" dirty="0" smtClean="0">
                <a:solidFill>
                  <a:srgbClr val="94241F"/>
                </a:solidFill>
                <a:latin typeface="Arial" charset="0"/>
              </a:rPr>
              <a:t> </a:t>
            </a:r>
            <a:r>
              <a:rPr lang="fr-FR" altLang="fr-FR" sz="1200" b="1" dirty="0">
                <a:solidFill>
                  <a:srgbClr val="94241F"/>
                </a:solidFill>
                <a:latin typeface="Arial" charset="0"/>
              </a:rPr>
              <a:t>Des compétences </a:t>
            </a:r>
            <a:r>
              <a:rPr lang="fr-FR" altLang="fr-FR" sz="1200" b="1" dirty="0" smtClean="0">
                <a:solidFill>
                  <a:srgbClr val="94241F"/>
                </a:solidFill>
                <a:latin typeface="Arial" charset="0"/>
              </a:rPr>
              <a:t>diverses</a:t>
            </a:r>
          </a:p>
          <a:p>
            <a:pPr algn="just">
              <a:spcBef>
                <a:spcPct val="50000"/>
              </a:spcBef>
            </a:pPr>
            <a:endParaRPr lang="fr-FR" altLang="fr-FR" sz="800" b="1" dirty="0">
              <a:solidFill>
                <a:srgbClr val="94241F"/>
              </a:solidFill>
              <a:latin typeface="Arial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Mécanique </a:t>
            </a:r>
            <a:r>
              <a:rPr lang="fr-FR" altLang="fr-FR" sz="1200" b="1" dirty="0">
                <a:latin typeface="Arial" charset="0"/>
              </a:rPr>
              <a:t>(fabriquer, entretenir et réparer des vélos) 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Génie </a:t>
            </a:r>
            <a:r>
              <a:rPr lang="fr-FR" altLang="fr-FR" sz="1200" b="1" dirty="0">
                <a:latin typeface="Arial" charset="0"/>
              </a:rPr>
              <a:t>civil (stations d’accueil, réseaux)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Systèmes </a:t>
            </a:r>
            <a:r>
              <a:rPr lang="fr-FR" altLang="fr-FR" sz="1200" b="1" dirty="0">
                <a:latin typeface="Arial" charset="0"/>
              </a:rPr>
              <a:t>d’informations en temps </a:t>
            </a:r>
            <a:r>
              <a:rPr lang="fr-FR" altLang="fr-FR" sz="1200" b="1" dirty="0" smtClean="0">
                <a:latin typeface="Arial" charset="0"/>
              </a:rPr>
              <a:t>réel (communication </a:t>
            </a:r>
            <a:r>
              <a:rPr lang="fr-FR" altLang="fr-FR" sz="1200" b="1" dirty="0">
                <a:latin typeface="Arial" charset="0"/>
              </a:rPr>
              <a:t>avec les stations, </a:t>
            </a:r>
            <a:r>
              <a:rPr lang="fr-FR" altLang="fr-FR" sz="1200" b="1" dirty="0" smtClean="0">
                <a:latin typeface="Arial" charset="0"/>
              </a:rPr>
              <a:t>gestion </a:t>
            </a:r>
            <a:r>
              <a:rPr lang="fr-FR" altLang="fr-FR" sz="1200" b="1" dirty="0">
                <a:latin typeface="Arial" charset="0"/>
              </a:rPr>
              <a:t>des locations, taux de remplissage des stations)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</a:t>
            </a:r>
            <a:r>
              <a:rPr lang="fr-FR" altLang="fr-FR" sz="1200" b="1" dirty="0">
                <a:latin typeface="Arial" charset="0"/>
              </a:rPr>
              <a:t>Marketing, communication, service clientèle …</a:t>
            </a:r>
          </a:p>
          <a:p>
            <a:pPr algn="just">
              <a:spcBef>
                <a:spcPct val="50000"/>
              </a:spcBef>
              <a:buNone/>
            </a:pPr>
            <a:endParaRPr lang="fr-FR" altLang="fr-FR" sz="1200" b="1" dirty="0">
              <a:latin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fr-FR" altLang="fr-FR" sz="1200" b="1" dirty="0" smtClean="0">
                <a:solidFill>
                  <a:srgbClr val="94241F"/>
                </a:solidFill>
                <a:latin typeface="Arial" charset="0"/>
              </a:rPr>
              <a:t> </a:t>
            </a:r>
            <a:r>
              <a:rPr lang="fr-FR" altLang="fr-FR" sz="1200" b="1" dirty="0">
                <a:solidFill>
                  <a:srgbClr val="94241F"/>
                </a:solidFill>
                <a:latin typeface="Arial" charset="0"/>
              </a:rPr>
              <a:t>Des risques à </a:t>
            </a:r>
            <a:r>
              <a:rPr lang="fr-FR" altLang="fr-FR" sz="1200" b="1" dirty="0" smtClean="0">
                <a:solidFill>
                  <a:srgbClr val="94241F"/>
                </a:solidFill>
                <a:latin typeface="Arial" charset="0"/>
              </a:rPr>
              <a:t>maîtriser</a:t>
            </a:r>
          </a:p>
          <a:p>
            <a:pPr algn="just">
              <a:spcBef>
                <a:spcPct val="50000"/>
              </a:spcBef>
            </a:pPr>
            <a:endParaRPr lang="fr-FR" altLang="fr-FR" sz="800" b="1" dirty="0" smtClean="0">
              <a:solidFill>
                <a:srgbClr val="94241F"/>
              </a:solidFill>
              <a:latin typeface="Arial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>
                <a:latin typeface="Arial" charset="0"/>
              </a:rPr>
              <a:t> </a:t>
            </a:r>
            <a:r>
              <a:rPr lang="fr-FR" altLang="fr-FR" sz="1200" b="1" dirty="0" smtClean="0">
                <a:latin typeface="Arial" charset="0"/>
              </a:rPr>
              <a:t>- Quel </a:t>
            </a:r>
            <a:r>
              <a:rPr lang="fr-FR" altLang="fr-FR" sz="1200" b="1" dirty="0">
                <a:latin typeface="Arial" charset="0"/>
              </a:rPr>
              <a:t>succès va rencontrer l’opération ?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>
                <a:latin typeface="Arial" charset="0"/>
              </a:rPr>
              <a:t> </a:t>
            </a:r>
            <a:r>
              <a:rPr lang="fr-FR" altLang="fr-FR" sz="1200" b="1" dirty="0" smtClean="0">
                <a:latin typeface="Arial" charset="0"/>
              </a:rPr>
              <a:t>- Quel </a:t>
            </a:r>
            <a:r>
              <a:rPr lang="fr-FR" altLang="fr-FR" sz="1200" b="1" dirty="0">
                <a:latin typeface="Arial" charset="0"/>
              </a:rPr>
              <a:t>coût lié à l’entretien du matériel ?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>
                <a:latin typeface="Arial" charset="0"/>
              </a:rPr>
              <a:t> </a:t>
            </a:r>
            <a:r>
              <a:rPr lang="fr-FR" altLang="fr-FR" sz="1200" b="1" dirty="0" smtClean="0">
                <a:latin typeface="Arial" charset="0"/>
              </a:rPr>
              <a:t>- Quel </a:t>
            </a:r>
            <a:r>
              <a:rPr lang="fr-FR" altLang="fr-FR" sz="1200" b="1" dirty="0">
                <a:latin typeface="Arial" charset="0"/>
              </a:rPr>
              <a:t>coût lié à la régulation des flux ?</a:t>
            </a:r>
          </a:p>
          <a:p>
            <a:pPr algn="just">
              <a:spcBef>
                <a:spcPct val="50000"/>
              </a:spcBef>
            </a:pPr>
            <a:endParaRPr lang="fr-FR" altLang="fr-FR" sz="1200" b="1" dirty="0" smtClean="0">
              <a:latin typeface="Arial" charset="0"/>
            </a:endParaRPr>
          </a:p>
        </p:txBody>
      </p:sp>
      <p:pic>
        <p:nvPicPr>
          <p:cNvPr id="14" name="Image 4" descr="Vélo'v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325" y="1248465"/>
            <a:ext cx="905855" cy="61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3" descr="Velov8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5863" y="4085061"/>
            <a:ext cx="2340000" cy="1753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Image 6" descr="Vélo'v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7450" y="1867253"/>
            <a:ext cx="2340000" cy="191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121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263" y="1633538"/>
            <a:ext cx="8497887" cy="414337"/>
          </a:xfrm>
        </p:spPr>
        <p:txBody>
          <a:bodyPr rtlCol="0">
            <a:normAutofit/>
          </a:bodyPr>
          <a:lstStyle/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En phases de veille et d’exploration puis en phase de sélection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14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2440359" y="67735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440358" y="341368"/>
            <a:ext cx="65305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A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Principes généraux du management de 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40359" y="770621"/>
            <a:ext cx="65893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A.2 </a:t>
            </a: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Les acteurs d’un projet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2440359" y="1101507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124824" y="3099898"/>
            <a:ext cx="2700000" cy="7347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87547" tIns="43773" rIns="87547" bIns="43773">
            <a:spAutoFit/>
          </a:bodyPr>
          <a:lstStyle/>
          <a:p>
            <a:pPr marL="157163" indent="-157163" defTabSz="876300" eaLnBrk="0" hangingPunct="0"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Définit les objectifs</a:t>
            </a:r>
          </a:p>
          <a:p>
            <a:pPr marL="157163" indent="-157163" defTabSz="876300" eaLnBrk="0" hangingPunct="0"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Exprime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besoins </a:t>
            </a:r>
          </a:p>
          <a:p>
            <a:pPr marL="157163" indent="-157163" defTabSz="876300" eaLnBrk="0" hangingPunct="0"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050875" y="5255623"/>
            <a:ext cx="2700000" cy="519288"/>
          </a:xfrm>
          <a:prstGeom prst="rect">
            <a:avLst/>
          </a:prstGeom>
          <a:solidFill>
            <a:srgbClr val="A50021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lIns="87547" tIns="43773" rIns="87547" bIns="43773">
            <a:spAutoFit/>
          </a:bodyPr>
          <a:lstStyle/>
          <a:p>
            <a:pPr algn="ctr" defTabSz="876300" eaLnBrk="0" hangingPunct="0"/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Maîtrise </a:t>
            </a:r>
            <a:r>
              <a:rPr lang="fr-F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d'œuvre</a:t>
            </a:r>
          </a:p>
          <a:p>
            <a:pPr algn="ctr" defTabSz="876300" eaLnBrk="0" hangingPunct="0"/>
            <a:r>
              <a:rPr lang="fr-F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(Coordinateur = chef de projet)</a:t>
            </a:r>
            <a:endParaRPr lang="fr-F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370882" y="6219643"/>
            <a:ext cx="2700000" cy="30384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87547" tIns="43773" rIns="87547" bIns="43773">
            <a:spAutoFit/>
          </a:bodyPr>
          <a:lstStyle/>
          <a:p>
            <a:pPr marL="0" lvl="1" defTabSz="876300" eaLnBrk="0" hangingPunct="0"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Réalisent le projet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369294" y="5255623"/>
            <a:ext cx="2700000" cy="734732"/>
          </a:xfrm>
          <a:prstGeom prst="rect">
            <a:avLst/>
          </a:prstGeom>
          <a:solidFill>
            <a:srgbClr val="A50021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lIns="87547" tIns="43773" rIns="87547" bIns="43773">
            <a:spAutoFit/>
          </a:bodyPr>
          <a:lstStyle/>
          <a:p>
            <a:pPr algn="ctr" defTabSz="876300"/>
            <a:r>
              <a:rPr lang="fr-F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Réalisateurs</a:t>
            </a:r>
          </a:p>
          <a:p>
            <a:pPr algn="ctr" defTabSz="876300"/>
            <a:r>
              <a:rPr lang="fr-F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(Equipe Projet, sous-traitants, fournisseurs)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4552901" y="5469727"/>
            <a:ext cx="0" cy="43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3873451" y="5887658"/>
            <a:ext cx="1358900" cy="530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7547" tIns="43773" rIns="87547" bIns="43773" anchor="ctr"/>
          <a:lstStyle/>
          <a:p>
            <a:pPr algn="ctr" defTabSz="730250" eaLnBrk="0" hangingPunct="0">
              <a:lnSpc>
                <a:spcPct val="90000"/>
              </a:lnSpc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Exécution des</a:t>
            </a:r>
          </a:p>
          <a:p>
            <a:pPr algn="ctr" defTabSz="730250" eaLnBrk="0" hangingPunct="0">
              <a:lnSpc>
                <a:spcPct val="90000"/>
              </a:lnSpc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contrats</a:t>
            </a: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4029820" y="5455995"/>
            <a:ext cx="1046162" cy="280988"/>
          </a:xfrm>
          <a:prstGeom prst="leftRightArrow">
            <a:avLst>
              <a:gd name="adj1" fmla="val 50000"/>
              <a:gd name="adj2" fmla="val 74463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8000000" flipH="1">
            <a:off x="3534998" y="3688623"/>
            <a:ext cx="1587" cy="237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rot="3600000" flipH="1">
            <a:off x="5586717" y="3689311"/>
            <a:ext cx="0" cy="237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auto">
          <a:xfrm rot="-3600000">
            <a:off x="2176587" y="4248633"/>
            <a:ext cx="1047750" cy="280988"/>
          </a:xfrm>
          <a:prstGeom prst="leftRightArrow">
            <a:avLst>
              <a:gd name="adj1" fmla="val 50000"/>
              <a:gd name="adj2" fmla="val 74576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utoShape 16"/>
          <p:cNvSpPr>
            <a:spLocks noChangeArrowheads="1"/>
          </p:cNvSpPr>
          <p:nvPr/>
        </p:nvSpPr>
        <p:spPr bwMode="auto">
          <a:xfrm rot="3600000">
            <a:off x="5880156" y="4259536"/>
            <a:ext cx="1047750" cy="280988"/>
          </a:xfrm>
          <a:prstGeom prst="leftRightArrow">
            <a:avLst>
              <a:gd name="adj1" fmla="val 50000"/>
              <a:gd name="adj2" fmla="val 74576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 rot="-3600000">
            <a:off x="1460867" y="3857797"/>
            <a:ext cx="1593850" cy="530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7547" tIns="43773" rIns="87547" bIns="43773" anchor="ctr"/>
          <a:lstStyle/>
          <a:p>
            <a:pPr algn="ctr" defTabSz="730250" eaLnBrk="0" hangingPunct="0">
              <a:lnSpc>
                <a:spcPct val="90000"/>
              </a:lnSpc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Contrat de </a:t>
            </a:r>
          </a:p>
          <a:p>
            <a:pPr algn="ctr" defTabSz="730250" eaLnBrk="0" hangingPunct="0">
              <a:lnSpc>
                <a:spcPct val="90000"/>
              </a:lnSpc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Maîtrise d’œuvre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 rot="3600000">
            <a:off x="5928567" y="3742649"/>
            <a:ext cx="1917113" cy="6937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7547" tIns="43773" rIns="87547" bIns="43773" anchor="ctr"/>
          <a:lstStyle/>
          <a:p>
            <a:pPr algn="ctr" defTabSz="730250" eaLnBrk="0" hangingPunct="0">
              <a:lnSpc>
                <a:spcPct val="90000"/>
              </a:lnSpc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Contrat de prestations,</a:t>
            </a:r>
          </a:p>
          <a:p>
            <a:pPr algn="ctr" defTabSz="730250" eaLnBrk="0" hangingPunct="0">
              <a:lnSpc>
                <a:spcPct val="90000"/>
              </a:lnSpc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de fournitures, de travaux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1597290" y="2397919"/>
            <a:ext cx="5846055" cy="519288"/>
            <a:chOff x="1629735" y="2377588"/>
            <a:chExt cx="5846055" cy="519288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629735" y="2377588"/>
              <a:ext cx="2700000" cy="519288"/>
            </a:xfrm>
            <a:prstGeom prst="rect">
              <a:avLst/>
            </a:prstGeom>
            <a:solidFill>
              <a:srgbClr val="A5002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lIns="87547" tIns="43773" rIns="87547" bIns="43773">
              <a:spAutoFit/>
            </a:bodyPr>
            <a:lstStyle/>
            <a:p>
              <a:pPr algn="ctr" defTabSz="876300" eaLnBrk="0" hangingPunct="0"/>
              <a:r>
                <a:rPr lang="fr-F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Maîtrise </a:t>
              </a:r>
              <a:r>
                <a:rPr lang="fr-FR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d’ouvrage</a:t>
              </a:r>
            </a:p>
            <a:p>
              <a:pPr algn="ctr" defTabSz="876300" eaLnBrk="0" hangingPunct="0"/>
              <a:r>
                <a:rPr lang="fr-FR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(Commanditaire)</a:t>
              </a:r>
              <a:endPara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4"/>
            <p:cNvSpPr txBox="1">
              <a:spLocks noChangeArrowheads="1"/>
            </p:cNvSpPr>
            <p:nvPr/>
          </p:nvSpPr>
          <p:spPr bwMode="auto">
            <a:xfrm>
              <a:off x="4775790" y="2377588"/>
              <a:ext cx="2700000" cy="519288"/>
            </a:xfrm>
            <a:prstGeom prst="rect">
              <a:avLst/>
            </a:prstGeom>
            <a:solidFill>
              <a:srgbClr val="A5002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lIns="87547" tIns="43773" rIns="87547" bIns="43773">
              <a:spAutoFit/>
            </a:bodyPr>
            <a:lstStyle/>
            <a:p>
              <a:pPr algn="ctr" defTabSz="876300" eaLnBrk="0" hangingPunct="0"/>
              <a:r>
                <a:rPr lang="fr-FR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assistance à maîtrise d’ouvrage </a:t>
              </a:r>
              <a:r>
                <a:rPr lang="fr-FR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(interne ou externe)</a:t>
              </a:r>
              <a:endPara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AutoShape 16"/>
            <p:cNvSpPr>
              <a:spLocks noChangeArrowheads="1"/>
            </p:cNvSpPr>
            <p:nvPr/>
          </p:nvSpPr>
          <p:spPr bwMode="auto">
            <a:xfrm>
              <a:off x="4297091" y="2496738"/>
              <a:ext cx="523875" cy="280988"/>
            </a:xfrm>
            <a:prstGeom prst="leftRightArrow">
              <a:avLst>
                <a:gd name="adj1" fmla="val 50000"/>
                <a:gd name="adj2" fmla="val 74576"/>
              </a:avLst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620204" y="3044241"/>
            <a:ext cx="7697114" cy="3503100"/>
            <a:chOff x="620204" y="3044241"/>
            <a:chExt cx="7697114" cy="3503100"/>
          </a:xfrm>
        </p:grpSpPr>
        <p:sp>
          <p:nvSpPr>
            <p:cNvPr id="4" name="Rectangle 3"/>
            <p:cNvSpPr/>
            <p:nvPr/>
          </p:nvSpPr>
          <p:spPr>
            <a:xfrm>
              <a:off x="620204" y="3044241"/>
              <a:ext cx="2416161" cy="342359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01157" y="3068094"/>
              <a:ext cx="2416161" cy="34553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038639" y="3889042"/>
              <a:ext cx="2862518" cy="265829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79367" y="3170339"/>
            <a:ext cx="367825" cy="1128685"/>
            <a:chOff x="35400" y="2372323"/>
            <a:chExt cx="367825" cy="1128685"/>
          </a:xfrm>
        </p:grpSpPr>
        <p:pic>
          <p:nvPicPr>
            <p:cNvPr id="33" name="Picture 3" descr="C:\Users\Laurent\Desktop\my_MSStc1\lion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0" y="2755907"/>
              <a:ext cx="367825" cy="3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" descr="C:\Users\Laurent\Desktop\my_MSStc1\lion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0" y="3139491"/>
              <a:ext cx="367825" cy="3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" descr="C:\Users\Laurent\Desktop\my_MSStc1\lion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0" y="2372323"/>
              <a:ext cx="367825" cy="3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406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263" y="1633538"/>
            <a:ext cx="8497887" cy="557212"/>
          </a:xfrm>
        </p:spPr>
        <p:txBody>
          <a:bodyPr rtlCol="0">
            <a:normAutofit/>
          </a:bodyPr>
          <a:lstStyle/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Du démarrage proprement dit à la clôture : </a:t>
            </a:r>
            <a:r>
              <a:rPr lang="fr-FR" altLang="fr-FR" sz="1400" b="1" dirty="0">
                <a:solidFill>
                  <a:srgbClr val="96172E"/>
                </a:solidFill>
                <a:latin typeface="Arial" charset="0"/>
                <a:cs typeface="+mn-cs"/>
              </a:rPr>
              <a:t>le management d’un projet 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15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2440359" y="67735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440358" y="341368"/>
            <a:ext cx="65305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A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Principes généraux du management de 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40359" y="770621"/>
            <a:ext cx="65893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A.2 </a:t>
            </a: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Les acteurs d’un projet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2440359" y="1101507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124824" y="3099898"/>
            <a:ext cx="2700000" cy="7347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87547" tIns="43773" rIns="87547" bIns="43773">
            <a:spAutoFit/>
          </a:bodyPr>
          <a:lstStyle/>
          <a:p>
            <a:pPr marL="157163" indent="-157163" defTabSz="876300" eaLnBrk="0" hangingPunct="0"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Définit les objectifs</a:t>
            </a:r>
          </a:p>
          <a:p>
            <a:pPr marL="157163" indent="-157163" defTabSz="876300" eaLnBrk="0" hangingPunct="0"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Exprime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besoins </a:t>
            </a:r>
          </a:p>
          <a:p>
            <a:pPr marL="157163" indent="-157163" defTabSz="876300" eaLnBrk="0" hangingPunct="0"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050875" y="5255623"/>
            <a:ext cx="2700000" cy="519288"/>
          </a:xfrm>
          <a:prstGeom prst="rect">
            <a:avLst/>
          </a:prstGeom>
          <a:solidFill>
            <a:srgbClr val="A50021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lIns="87547" tIns="43773" rIns="87547" bIns="43773">
            <a:spAutoFit/>
          </a:bodyPr>
          <a:lstStyle/>
          <a:p>
            <a:pPr algn="ctr" defTabSz="876300" eaLnBrk="0" hangingPunct="0"/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Maîtrise </a:t>
            </a:r>
            <a:r>
              <a:rPr lang="fr-F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d'œuvre</a:t>
            </a:r>
          </a:p>
          <a:p>
            <a:pPr algn="ctr" defTabSz="876300" eaLnBrk="0" hangingPunct="0"/>
            <a:r>
              <a:rPr lang="fr-F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(Coordinateur = chef de projet)</a:t>
            </a:r>
            <a:endParaRPr lang="fr-F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370882" y="6219643"/>
            <a:ext cx="2700000" cy="30384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87547" tIns="43773" rIns="87547" bIns="43773">
            <a:spAutoFit/>
          </a:bodyPr>
          <a:lstStyle/>
          <a:p>
            <a:pPr marL="0" lvl="1" defTabSz="876300" eaLnBrk="0" hangingPunct="0">
              <a:buClr>
                <a:srgbClr val="C00000"/>
              </a:buClr>
              <a:buFont typeface="Wingdings" pitchFamily="2" charset="2"/>
              <a:buChar char="§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Réalisent le projet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369294" y="5255623"/>
            <a:ext cx="2700000" cy="734732"/>
          </a:xfrm>
          <a:prstGeom prst="rect">
            <a:avLst/>
          </a:prstGeom>
          <a:solidFill>
            <a:srgbClr val="A50021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lIns="87547" tIns="43773" rIns="87547" bIns="43773">
            <a:spAutoFit/>
          </a:bodyPr>
          <a:lstStyle/>
          <a:p>
            <a:pPr algn="ctr" defTabSz="876300"/>
            <a:r>
              <a:rPr lang="fr-F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Réalisateurs</a:t>
            </a:r>
          </a:p>
          <a:p>
            <a:pPr algn="ctr" defTabSz="876300"/>
            <a:r>
              <a:rPr lang="fr-F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(Equipe Projet, sous-traitants, fournisseurs)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>
            <a:off x="4552901" y="5469727"/>
            <a:ext cx="0" cy="43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3873451" y="5887658"/>
            <a:ext cx="1358900" cy="530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7547" tIns="43773" rIns="87547" bIns="43773" anchor="ctr"/>
          <a:lstStyle/>
          <a:p>
            <a:pPr algn="ctr" defTabSz="730250" eaLnBrk="0" hangingPunct="0">
              <a:lnSpc>
                <a:spcPct val="90000"/>
              </a:lnSpc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Exécution des</a:t>
            </a:r>
          </a:p>
          <a:p>
            <a:pPr algn="ctr" defTabSz="730250" eaLnBrk="0" hangingPunct="0">
              <a:lnSpc>
                <a:spcPct val="90000"/>
              </a:lnSpc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contrats</a:t>
            </a: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4029820" y="5455995"/>
            <a:ext cx="1046162" cy="280988"/>
          </a:xfrm>
          <a:prstGeom prst="leftRightArrow">
            <a:avLst>
              <a:gd name="adj1" fmla="val 50000"/>
              <a:gd name="adj2" fmla="val 74463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8000000" flipH="1">
            <a:off x="3534998" y="3688623"/>
            <a:ext cx="1587" cy="237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rot="3600000" flipH="1">
            <a:off x="5586717" y="3689311"/>
            <a:ext cx="0" cy="237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auto">
          <a:xfrm rot="-3600000">
            <a:off x="2176587" y="4248633"/>
            <a:ext cx="1047750" cy="280988"/>
          </a:xfrm>
          <a:prstGeom prst="leftRightArrow">
            <a:avLst>
              <a:gd name="adj1" fmla="val 50000"/>
              <a:gd name="adj2" fmla="val 74576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utoShape 16"/>
          <p:cNvSpPr>
            <a:spLocks noChangeArrowheads="1"/>
          </p:cNvSpPr>
          <p:nvPr/>
        </p:nvSpPr>
        <p:spPr bwMode="auto">
          <a:xfrm rot="3600000">
            <a:off x="5880156" y="4259536"/>
            <a:ext cx="1047750" cy="280988"/>
          </a:xfrm>
          <a:prstGeom prst="leftRightArrow">
            <a:avLst>
              <a:gd name="adj1" fmla="val 50000"/>
              <a:gd name="adj2" fmla="val 74576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 rot="-3600000">
            <a:off x="1460867" y="3857797"/>
            <a:ext cx="1593850" cy="530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7547" tIns="43773" rIns="87547" bIns="43773" anchor="ctr"/>
          <a:lstStyle/>
          <a:p>
            <a:pPr algn="ctr" defTabSz="730250" eaLnBrk="0" hangingPunct="0">
              <a:lnSpc>
                <a:spcPct val="90000"/>
              </a:lnSpc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Contrat de </a:t>
            </a:r>
          </a:p>
          <a:p>
            <a:pPr algn="ctr" defTabSz="730250" eaLnBrk="0" hangingPunct="0">
              <a:lnSpc>
                <a:spcPct val="90000"/>
              </a:lnSpc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Maîtrise d’œuvre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 rot="3600000">
            <a:off x="5928567" y="3742649"/>
            <a:ext cx="1917113" cy="6937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7547" tIns="43773" rIns="87547" bIns="43773" anchor="ctr"/>
          <a:lstStyle/>
          <a:p>
            <a:pPr algn="ctr" defTabSz="730250" eaLnBrk="0" hangingPunct="0">
              <a:lnSpc>
                <a:spcPct val="90000"/>
              </a:lnSpc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Contrat de prestations,</a:t>
            </a:r>
          </a:p>
          <a:p>
            <a:pPr algn="ctr" defTabSz="730250" eaLnBrk="0" hangingPunct="0">
              <a:lnSpc>
                <a:spcPct val="90000"/>
              </a:lnSpc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de fournitures, de travaux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1597290" y="2397919"/>
            <a:ext cx="5846055" cy="519288"/>
            <a:chOff x="1629735" y="2377588"/>
            <a:chExt cx="5846055" cy="519288"/>
          </a:xfrm>
        </p:grpSpPr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1629735" y="2377588"/>
              <a:ext cx="2700000" cy="519288"/>
            </a:xfrm>
            <a:prstGeom prst="rect">
              <a:avLst/>
            </a:prstGeom>
            <a:solidFill>
              <a:srgbClr val="A5002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lIns="87547" tIns="43773" rIns="87547" bIns="43773">
              <a:spAutoFit/>
            </a:bodyPr>
            <a:lstStyle/>
            <a:p>
              <a:pPr algn="ctr" defTabSz="876300" eaLnBrk="0" hangingPunct="0"/>
              <a:r>
                <a:rPr lang="fr-F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Maîtrise </a:t>
              </a:r>
              <a:r>
                <a:rPr lang="fr-FR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d’ouvrage</a:t>
              </a:r>
            </a:p>
            <a:p>
              <a:pPr algn="ctr" defTabSz="876300" eaLnBrk="0" hangingPunct="0"/>
              <a:r>
                <a:rPr lang="fr-FR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(Commanditaire)</a:t>
              </a:r>
              <a:endPara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4775790" y="2377588"/>
              <a:ext cx="2700000" cy="519288"/>
            </a:xfrm>
            <a:prstGeom prst="rect">
              <a:avLst/>
            </a:prstGeom>
            <a:solidFill>
              <a:srgbClr val="A5002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lIns="87547" tIns="43773" rIns="87547" bIns="43773">
              <a:spAutoFit/>
            </a:bodyPr>
            <a:lstStyle/>
            <a:p>
              <a:pPr algn="ctr" defTabSz="876300" eaLnBrk="0" hangingPunct="0"/>
              <a:r>
                <a:rPr lang="fr-FR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assistance à maîtrise d’ouvrage </a:t>
              </a:r>
              <a:r>
                <a:rPr lang="fr-FR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(interne ou externe)</a:t>
              </a:r>
              <a:endPara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AutoShape 16"/>
            <p:cNvSpPr>
              <a:spLocks noChangeArrowheads="1"/>
            </p:cNvSpPr>
            <p:nvPr/>
          </p:nvSpPr>
          <p:spPr bwMode="auto">
            <a:xfrm>
              <a:off x="4297091" y="2496738"/>
              <a:ext cx="523875" cy="280988"/>
            </a:xfrm>
            <a:prstGeom prst="leftRightArrow">
              <a:avLst>
                <a:gd name="adj1" fmla="val 50000"/>
                <a:gd name="adj2" fmla="val 74576"/>
              </a:avLst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4304721" y="2337893"/>
            <a:ext cx="3362078" cy="65179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2" name="Groupe 31"/>
          <p:cNvGrpSpPr/>
          <p:nvPr/>
        </p:nvGrpSpPr>
        <p:grpSpPr>
          <a:xfrm>
            <a:off x="79367" y="3170339"/>
            <a:ext cx="367825" cy="1128685"/>
            <a:chOff x="35400" y="2372323"/>
            <a:chExt cx="367825" cy="1128685"/>
          </a:xfrm>
        </p:grpSpPr>
        <p:pic>
          <p:nvPicPr>
            <p:cNvPr id="33" name="Picture 3" descr="C:\Users\Laurent\Desktop\my_MSStc1\lion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0" y="2755907"/>
              <a:ext cx="367825" cy="3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" descr="C:\Users\Laurent\Desktop\my_MSStc1\lion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0" y="3139491"/>
              <a:ext cx="367825" cy="3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" descr="C:\Users\Laurent\Desktop\my_MSStc1\lion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0" y="2372323"/>
              <a:ext cx="367825" cy="3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Rectangle 17"/>
          <p:cNvSpPr>
            <a:spLocks noChangeArrowheads="1"/>
          </p:cNvSpPr>
          <p:nvPr/>
        </p:nvSpPr>
        <p:spPr bwMode="auto">
          <a:xfrm rot="-3600000">
            <a:off x="2445239" y="4179848"/>
            <a:ext cx="1125362" cy="788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7547" tIns="43773" rIns="87547" bIns="43773" anchor="ctr"/>
          <a:lstStyle/>
          <a:p>
            <a:pPr algn="ctr" defTabSz="730250" eaLnBrk="0" hangingPunct="0">
              <a:lnSpc>
                <a:spcPct val="90000"/>
              </a:lnSpc>
            </a:pP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NB : interaction </a:t>
            </a:r>
          </a:p>
          <a:p>
            <a:pPr algn="ctr" defTabSz="730250" eaLnBrk="0" hangingPunct="0">
              <a:lnSpc>
                <a:spcPct val="90000"/>
              </a:lnSpc>
            </a:pP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à DOUBLE-SENS !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78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16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2440359" y="67735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440358" y="341368"/>
            <a:ext cx="65305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A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Principes généraux du management de 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40359" y="770621"/>
            <a:ext cx="65893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A.2 </a:t>
            </a: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</a:rPr>
              <a:t>Les </a:t>
            </a:r>
            <a:r>
              <a:rPr lang="fr-FR" altLang="fr-FR" sz="1600" b="1" dirty="0">
                <a:solidFill>
                  <a:srgbClr val="96172E"/>
                </a:solidFill>
                <a:latin typeface="Arial" charset="0"/>
              </a:rPr>
              <a:t>acteurs d’un projet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2440359" y="1101507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322263" y="1471614"/>
            <a:ext cx="8497887" cy="481072"/>
          </a:xfrm>
        </p:spPr>
        <p:txBody>
          <a:bodyPr rtlCol="0">
            <a:normAutofit/>
          </a:bodyPr>
          <a:lstStyle/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Exemple de projet </a:t>
            </a:r>
            <a:r>
              <a:rPr lang="fr-FR" altLang="fr-FR" sz="1400" b="1" dirty="0">
                <a:solidFill>
                  <a:srgbClr val="96172E"/>
                </a:solidFill>
                <a:latin typeface="Arial" charset="0"/>
                <a:cs typeface="+mn-cs"/>
              </a:rPr>
              <a:t>: </a:t>
            </a: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mise </a:t>
            </a:r>
            <a:r>
              <a:rPr lang="fr-FR" altLang="fr-FR" sz="1400" b="1" dirty="0">
                <a:solidFill>
                  <a:srgbClr val="96172E"/>
                </a:solidFill>
                <a:latin typeface="Arial" charset="0"/>
                <a:cs typeface="+mn-cs"/>
              </a:rPr>
              <a:t>en place des </a:t>
            </a:r>
            <a:r>
              <a:rPr lang="fr-FR" altLang="fr-FR" sz="1400" b="1" dirty="0" err="1">
                <a:solidFill>
                  <a:srgbClr val="96172E"/>
                </a:solidFill>
                <a:latin typeface="Arial" charset="0"/>
                <a:cs typeface="+mn-cs"/>
              </a:rPr>
              <a:t>Vélo’V</a:t>
            </a:r>
            <a:r>
              <a:rPr lang="fr-FR" altLang="fr-FR" sz="1400" b="1" dirty="0">
                <a:solidFill>
                  <a:srgbClr val="96172E"/>
                </a:solidFill>
                <a:latin typeface="Arial" charset="0"/>
                <a:cs typeface="+mn-cs"/>
              </a:rPr>
              <a:t> 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pic>
        <p:nvPicPr>
          <p:cNvPr id="11" name="Image 4" descr="Vélo'v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325" y="1248465"/>
            <a:ext cx="905855" cy="61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19238" y="5671934"/>
            <a:ext cx="7624762" cy="74007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just" eaLnBrk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defRPr/>
            </a:pPr>
            <a:r>
              <a:rPr lang="fr-FR" sz="1400" b="1" dirty="0" smtClean="0">
                <a:solidFill>
                  <a:srgbClr val="9224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Autres parties prenantes</a:t>
            </a:r>
          </a:p>
          <a:p>
            <a:pPr algn="just" eaLnBrk="0" hangingPunct="0">
              <a:lnSpc>
                <a:spcPct val="120000"/>
              </a:lnSpc>
              <a:spcAft>
                <a:spcPts val="600"/>
              </a:spcAft>
              <a:buClr>
                <a:srgbClr val="C00000"/>
              </a:buClr>
              <a:defRPr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Usagers de la voirie (automobilistes en circulation ou stationnement, piétons …)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992918" y="2228272"/>
            <a:ext cx="2700000" cy="519288"/>
          </a:xfrm>
          <a:prstGeom prst="rect">
            <a:avLst/>
          </a:prstGeom>
          <a:solidFill>
            <a:srgbClr val="A50021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lIns="87547" tIns="43773" rIns="87547" bIns="43773">
            <a:spAutoFit/>
          </a:bodyPr>
          <a:lstStyle/>
          <a:p>
            <a:pPr algn="ctr" defTabSz="876300" eaLnBrk="0" hangingPunct="0"/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Maîtrise </a:t>
            </a:r>
            <a:r>
              <a:rPr lang="fr-F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d’ouvrage</a:t>
            </a:r>
          </a:p>
          <a:p>
            <a:pPr algn="ctr" defTabSz="876300" eaLnBrk="0" hangingPunct="0"/>
            <a:r>
              <a:rPr lang="fr-FR" sz="1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Villes de Lyon et Villeurbanne</a:t>
            </a:r>
            <a:endParaRPr lang="fr-F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918969" y="4500631"/>
            <a:ext cx="2700000" cy="562377"/>
          </a:xfrm>
          <a:prstGeom prst="rect">
            <a:avLst/>
          </a:prstGeom>
          <a:solidFill>
            <a:srgbClr val="A50021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lIns="87547" tIns="43773" rIns="87547" bIns="43773">
            <a:spAutoFit/>
          </a:bodyPr>
          <a:lstStyle/>
          <a:p>
            <a:pPr algn="ctr" defTabSz="876300" eaLnBrk="0" hangingPunct="0"/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Maîtrise </a:t>
            </a:r>
            <a:r>
              <a:rPr lang="fr-F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d'œuvre</a:t>
            </a:r>
          </a:p>
          <a:p>
            <a:pPr algn="ctr" eaLnBrk="0" hangingPunct="0">
              <a:lnSpc>
                <a:spcPct val="120000"/>
              </a:lnSpc>
              <a:spcAft>
                <a:spcPts val="600"/>
              </a:spcAft>
              <a:buClr>
                <a:srgbClr val="C00000"/>
              </a:buClr>
              <a:defRPr/>
            </a:pPr>
            <a:r>
              <a:rPr lang="fr-FR" sz="1400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JC Decaux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238976" y="5226115"/>
            <a:ext cx="2700000" cy="30384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87547" tIns="43773" rIns="87547" bIns="43773">
            <a:spAutoFit/>
          </a:bodyPr>
          <a:lstStyle/>
          <a:p>
            <a:pPr marL="0" lvl="1" defTabSz="876300" eaLnBrk="0" hangingPunct="0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Réalisent le projet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237388" y="4500631"/>
            <a:ext cx="2700000" cy="1122530"/>
          </a:xfrm>
          <a:prstGeom prst="rect">
            <a:avLst/>
          </a:prstGeom>
          <a:solidFill>
            <a:srgbClr val="A50021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lIns="87547" tIns="43773" rIns="87547" bIns="43773">
            <a:spAutoFit/>
          </a:bodyPr>
          <a:lstStyle/>
          <a:p>
            <a:pPr algn="ctr" defTabSz="876300">
              <a:lnSpc>
                <a:spcPct val="120000"/>
              </a:lnSpc>
              <a:spcAft>
                <a:spcPts val="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Réalisateurs</a:t>
            </a:r>
          </a:p>
          <a:p>
            <a:pPr algn="ctr" eaLnBrk="0" hangingPunct="0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defRPr/>
            </a:pPr>
            <a:r>
              <a:rPr lang="fr-FR" sz="1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JC Decaux</a:t>
            </a:r>
          </a:p>
          <a:p>
            <a:pPr algn="ctr" eaLnBrk="0" hangingPunct="0">
              <a:lnSpc>
                <a:spcPct val="120000"/>
              </a:lnSpc>
              <a:spcAft>
                <a:spcPts val="0"/>
              </a:spcAft>
              <a:buClr>
                <a:srgbClr val="C00000"/>
              </a:buClr>
              <a:defRPr/>
            </a:pPr>
            <a:r>
              <a:rPr lang="fr-FR" sz="1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+ nombreuses entreprises et fournisseurs</a:t>
            </a: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H="1">
            <a:off x="4420995" y="4674979"/>
            <a:ext cx="0" cy="43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3741545" y="5092910"/>
            <a:ext cx="1358900" cy="530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7547" tIns="43773" rIns="87547" bIns="43773" anchor="ctr"/>
          <a:lstStyle/>
          <a:p>
            <a:pPr algn="ctr" defTabSz="730250" eaLnBrk="0" hangingPunct="0">
              <a:lnSpc>
                <a:spcPct val="90000"/>
              </a:lnSpc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Exécution des</a:t>
            </a:r>
          </a:p>
          <a:p>
            <a:pPr algn="ctr" defTabSz="730250" eaLnBrk="0" hangingPunct="0">
              <a:lnSpc>
                <a:spcPct val="90000"/>
              </a:lnSpc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contrats</a:t>
            </a: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>
            <a:off x="3897914" y="4701003"/>
            <a:ext cx="1046162" cy="280988"/>
          </a:xfrm>
          <a:prstGeom prst="leftRightArrow">
            <a:avLst>
              <a:gd name="adj1" fmla="val 50000"/>
              <a:gd name="adj2" fmla="val 74463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 rot="18000000" flipH="1">
            <a:off x="3403092" y="2893875"/>
            <a:ext cx="1587" cy="237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rot="3600000" flipH="1">
            <a:off x="5454811" y="2894563"/>
            <a:ext cx="0" cy="237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utoShape 15"/>
          <p:cNvSpPr>
            <a:spLocks noChangeArrowheads="1"/>
          </p:cNvSpPr>
          <p:nvPr/>
        </p:nvSpPr>
        <p:spPr bwMode="auto">
          <a:xfrm rot="-3600000">
            <a:off x="2044681" y="3453885"/>
            <a:ext cx="1047750" cy="280988"/>
          </a:xfrm>
          <a:prstGeom prst="leftRightArrow">
            <a:avLst>
              <a:gd name="adj1" fmla="val 50000"/>
              <a:gd name="adj2" fmla="val 74576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AutoShape 16"/>
          <p:cNvSpPr>
            <a:spLocks noChangeArrowheads="1"/>
          </p:cNvSpPr>
          <p:nvPr/>
        </p:nvSpPr>
        <p:spPr bwMode="auto">
          <a:xfrm rot="3600000">
            <a:off x="5748250" y="3464788"/>
            <a:ext cx="1047750" cy="280988"/>
          </a:xfrm>
          <a:prstGeom prst="leftRightArrow">
            <a:avLst>
              <a:gd name="adj1" fmla="val 50000"/>
              <a:gd name="adj2" fmla="val 74576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 rot="-3600000">
            <a:off x="1328961" y="3063049"/>
            <a:ext cx="1593850" cy="530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7547" tIns="43773" rIns="87547" bIns="43773" anchor="ctr"/>
          <a:lstStyle/>
          <a:p>
            <a:pPr algn="ctr" defTabSz="730250" eaLnBrk="0" hangingPunct="0">
              <a:lnSpc>
                <a:spcPct val="90000"/>
              </a:lnSpc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Contrat de </a:t>
            </a:r>
          </a:p>
          <a:p>
            <a:pPr algn="ctr" defTabSz="730250" eaLnBrk="0" hangingPunct="0">
              <a:lnSpc>
                <a:spcPct val="90000"/>
              </a:lnSpc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Maîtrise d’œuvre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 rot="3600000">
            <a:off x="5796661" y="2947901"/>
            <a:ext cx="1917113" cy="6937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7547" tIns="43773" rIns="87547" bIns="43773" anchor="ctr"/>
          <a:lstStyle/>
          <a:p>
            <a:pPr algn="ctr" defTabSz="730250" eaLnBrk="0" hangingPunct="0">
              <a:lnSpc>
                <a:spcPct val="90000"/>
              </a:lnSpc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Contrat de prestations,</a:t>
            </a:r>
          </a:p>
          <a:p>
            <a:pPr algn="ctr" defTabSz="730250" eaLnBrk="0" hangingPunct="0">
              <a:lnSpc>
                <a:spcPct val="90000"/>
              </a:lnSpc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de fournitures, de travaux</a:t>
            </a:r>
          </a:p>
        </p:txBody>
      </p:sp>
    </p:spTree>
    <p:extLst>
      <p:ext uri="{BB962C8B-B14F-4D97-AF65-F5344CB8AC3E}">
        <p14:creationId xmlns:p14="http://schemas.microsoft.com/office/powerpoint/2010/main" val="11639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e 2"/>
          <p:cNvGrpSpPr>
            <a:grpSpLocks/>
          </p:cNvGrpSpPr>
          <p:nvPr/>
        </p:nvGrpSpPr>
        <p:grpSpPr bwMode="auto">
          <a:xfrm>
            <a:off x="-12254" y="1612684"/>
            <a:ext cx="9156254" cy="5240726"/>
            <a:chOff x="0" y="0"/>
            <a:chExt cx="9156254" cy="6858000"/>
          </a:xfrm>
        </p:grpSpPr>
        <p:sp>
          <p:nvSpPr>
            <p:cNvPr id="6249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56254" cy="685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fr-FR" altLang="fr-FR" sz="1800" smtClean="0">
                <a:latin typeface="Arial" charset="0"/>
              </a:endParaRPr>
            </a:p>
          </p:txBody>
        </p:sp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179512" y="559662"/>
              <a:ext cx="8770008" cy="605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7173" name="Text Box 7"/>
            <p:cNvSpPr txBox="1">
              <a:spLocks noChangeArrowheads="1"/>
            </p:cNvSpPr>
            <p:nvPr/>
          </p:nvSpPr>
          <p:spPr bwMode="auto">
            <a:xfrm>
              <a:off x="757808" y="116631"/>
              <a:ext cx="7977310" cy="443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ts val="0"/>
                </a:spcBef>
                <a:buFontTx/>
                <a:buNone/>
              </a:pPr>
              <a:r>
                <a:rPr lang="fr-FR" altLang="fr-FR" sz="1600" b="1" dirty="0" smtClean="0">
                  <a:latin typeface="Arial" charset="0"/>
                </a:rPr>
                <a:t>Organisation du groupe de PE</a:t>
              </a:r>
              <a:endParaRPr lang="fr-FR" altLang="fr-FR" sz="1600" dirty="0">
                <a:latin typeface="Arial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100135" y="2257019"/>
            <a:ext cx="73342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1200" b="1" dirty="0" smtClean="0">
                <a:latin typeface="Arial" charset="0"/>
              </a:rPr>
              <a:t>Le </a:t>
            </a:r>
            <a:r>
              <a:rPr lang="fr-FR" altLang="fr-FR" sz="1200" b="1" dirty="0">
                <a:latin typeface="Arial" charset="0"/>
              </a:rPr>
              <a:t>travail s’articule en deux grandes périodes, de longueur relative variable </a:t>
            </a:r>
            <a:endParaRPr lang="fr-FR" altLang="fr-FR" sz="1200" b="1" dirty="0" smtClean="0">
              <a:latin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altLang="fr-FR" sz="1200" b="1" dirty="0">
              <a:latin typeface="Arial" charset="0"/>
            </a:endParaRPr>
          </a:p>
          <a:p>
            <a:r>
              <a:rPr lang="fr-FR" altLang="fr-FR" sz="1200" b="1" dirty="0" smtClean="0">
                <a:latin typeface="Arial" charset="0"/>
              </a:rPr>
              <a:t>1/ émergence et </a:t>
            </a:r>
            <a:r>
              <a:rPr lang="fr-FR" altLang="fr-FR" sz="1200" b="1" dirty="0">
                <a:latin typeface="Arial" charset="0"/>
              </a:rPr>
              <a:t>questionnement sur le </a:t>
            </a:r>
            <a:r>
              <a:rPr lang="fr-FR" altLang="fr-FR" sz="1200" b="1" dirty="0" smtClean="0">
                <a:latin typeface="Arial" charset="0"/>
              </a:rPr>
              <a:t>lancement </a:t>
            </a:r>
            <a:r>
              <a:rPr lang="fr-FR" altLang="fr-FR" sz="1200" b="1" dirty="0">
                <a:latin typeface="Arial" charset="0"/>
              </a:rPr>
              <a:t>: </a:t>
            </a:r>
            <a:endParaRPr lang="fr-FR" altLang="fr-FR" sz="1200" b="1" dirty="0" smtClean="0">
              <a:latin typeface="Arial" charset="0"/>
            </a:endParaRPr>
          </a:p>
          <a:p>
            <a:r>
              <a:rPr lang="fr-FR" altLang="fr-FR" sz="1200" b="1" dirty="0">
                <a:latin typeface="Arial" charset="0"/>
              </a:rPr>
              <a:t>	</a:t>
            </a:r>
            <a:r>
              <a:rPr lang="fr-FR" altLang="fr-FR" sz="1200" b="1" dirty="0" smtClean="0">
                <a:latin typeface="Arial" charset="0"/>
              </a:rPr>
              <a:t>- rôle d’assistance </a:t>
            </a:r>
            <a:r>
              <a:rPr lang="fr-FR" altLang="fr-FR" sz="1200" b="1" dirty="0">
                <a:latin typeface="Arial" charset="0"/>
              </a:rPr>
              <a:t>à maîtrise </a:t>
            </a:r>
            <a:r>
              <a:rPr lang="fr-FR" altLang="fr-FR" sz="1200" b="1" dirty="0" smtClean="0">
                <a:latin typeface="Arial" charset="0"/>
              </a:rPr>
              <a:t>d’ouvrage, </a:t>
            </a:r>
            <a:r>
              <a:rPr lang="fr-FR" altLang="fr-FR" sz="1200" b="1" dirty="0" smtClean="0">
                <a:solidFill>
                  <a:srgbClr val="94241F"/>
                </a:solidFill>
                <a:latin typeface="Arial" charset="0"/>
              </a:rPr>
              <a:t>organisation libre </a:t>
            </a:r>
          </a:p>
          <a:p>
            <a:endParaRPr lang="fr-FR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2/ travail de projet proprement dit : </a:t>
            </a: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1200" b="1" dirty="0" smtClean="0">
                <a:solidFill>
                  <a:srgbClr val="9424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de type projet 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(chef de projet, répartition des responsabilités…)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2440359" y="67735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440358" y="341368"/>
            <a:ext cx="65305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A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Principes généraux du management de 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440359" y="770621"/>
            <a:ext cx="65893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A.2 </a:t>
            </a: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</a:rPr>
              <a:t>Les </a:t>
            </a:r>
            <a:r>
              <a:rPr lang="fr-FR" altLang="fr-FR" sz="1600" b="1" dirty="0">
                <a:solidFill>
                  <a:srgbClr val="96172E"/>
                </a:solidFill>
                <a:latin typeface="Arial" charset="0"/>
              </a:rPr>
              <a:t>acteurs d’un projet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2440359" y="1101507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 rot="-18144">
            <a:off x="4337951" y="4025188"/>
            <a:ext cx="525484" cy="276225"/>
          </a:xfrm>
          <a:prstGeom prst="leftRightArrow">
            <a:avLst>
              <a:gd name="adj1" fmla="val 50000"/>
              <a:gd name="adj2" fmla="val 44253"/>
            </a:avLst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8"/>
          <p:cNvSpPr>
            <a:spLocks noChangeArrowheads="1"/>
          </p:cNvSpPr>
          <p:nvPr/>
        </p:nvSpPr>
        <p:spPr bwMode="auto">
          <a:xfrm>
            <a:off x="1587715" y="4630518"/>
            <a:ext cx="6492875" cy="1740165"/>
          </a:xfrm>
          <a:prstGeom prst="ellipse">
            <a:avLst/>
          </a:prstGeom>
          <a:solidFill>
            <a:srgbClr val="A50021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ES_tradnl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254653" y="5852507"/>
            <a:ext cx="2922587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L'équipe pédagogique</a:t>
            </a:r>
            <a:endParaRPr lang="fr-F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3960000" y="4795172"/>
            <a:ext cx="1558925" cy="365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Le tuteur*</a:t>
            </a: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2784625" y="5364480"/>
            <a:ext cx="1595438" cy="501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 Conseiller en Gestion de Projet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5126133" y="5364480"/>
            <a:ext cx="1765300" cy="501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 Conseiller</a:t>
            </a:r>
          </a:p>
          <a:p>
            <a:pPr algn="ctr" eaLnBrk="0" hangingPunct="0"/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en Communication</a:t>
            </a:r>
          </a:p>
        </p:txBody>
      </p:sp>
      <p:sp>
        <p:nvSpPr>
          <p:cNvPr id="28" name="AutoShape 16"/>
          <p:cNvSpPr>
            <a:spLocks noChangeArrowheads="1"/>
          </p:cNvSpPr>
          <p:nvPr/>
        </p:nvSpPr>
        <p:spPr bwMode="auto">
          <a:xfrm>
            <a:off x="4401324" y="5581636"/>
            <a:ext cx="676275" cy="173038"/>
          </a:xfrm>
          <a:prstGeom prst="leftRightArrow">
            <a:avLst>
              <a:gd name="adj1" fmla="val 50000"/>
              <a:gd name="adj2" fmla="val 7816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1740115" y="6432556"/>
            <a:ext cx="41021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éventuellement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la même personne</a:t>
            </a:r>
          </a:p>
        </p:txBody>
      </p:sp>
      <p:sp>
        <p:nvSpPr>
          <p:cNvPr id="30" name="Oval 18"/>
          <p:cNvSpPr>
            <a:spLocks noChangeArrowheads="1"/>
          </p:cNvSpPr>
          <p:nvPr/>
        </p:nvSpPr>
        <p:spPr bwMode="auto">
          <a:xfrm>
            <a:off x="4930990" y="3799963"/>
            <a:ext cx="3729038" cy="735747"/>
          </a:xfrm>
          <a:prstGeom prst="ellipse">
            <a:avLst/>
          </a:prstGeom>
          <a:solidFill>
            <a:srgbClr val="A50021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fr-FR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élèves (maître d’œuvre et réalisateurs) </a:t>
            </a: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>
            <a:off x="1233703" y="3790438"/>
            <a:ext cx="3068637" cy="735747"/>
          </a:xfrm>
          <a:prstGeom prst="ellipse">
            <a:avLst/>
          </a:prstGeom>
          <a:solidFill>
            <a:srgbClr val="A50021"/>
          </a:solidFill>
          <a:ln w="12700">
            <a:solidFill>
              <a:srgbClr val="FF33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fr-FR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commanditaire*</a:t>
            </a:r>
          </a:p>
          <a:p>
            <a:pPr eaLnBrk="0" hangingPunct="0"/>
            <a:r>
              <a:rPr lang="fr-FR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(maître d’ouvrage)</a:t>
            </a:r>
          </a:p>
        </p:txBody>
      </p:sp>
      <p:sp>
        <p:nvSpPr>
          <p:cNvPr id="33" name="AutoShape 16"/>
          <p:cNvSpPr>
            <a:spLocks noChangeArrowheads="1"/>
          </p:cNvSpPr>
          <p:nvPr/>
        </p:nvSpPr>
        <p:spPr bwMode="auto">
          <a:xfrm rot="11953883" flipH="1">
            <a:off x="5633086" y="5051229"/>
            <a:ext cx="676275" cy="173038"/>
          </a:xfrm>
          <a:prstGeom prst="leftRightArrow">
            <a:avLst>
              <a:gd name="adj1" fmla="val 50000"/>
              <a:gd name="adj2" fmla="val 7816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AutoShape 16"/>
          <p:cNvSpPr>
            <a:spLocks noChangeArrowheads="1"/>
          </p:cNvSpPr>
          <p:nvPr/>
        </p:nvSpPr>
        <p:spPr bwMode="auto">
          <a:xfrm rot="20824972" flipV="1">
            <a:off x="3187646" y="5006841"/>
            <a:ext cx="676275" cy="173038"/>
          </a:xfrm>
          <a:prstGeom prst="leftRightArrow">
            <a:avLst>
              <a:gd name="adj1" fmla="val 50000"/>
              <a:gd name="adj2" fmla="val 7816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 rot="1994844">
            <a:off x="2532206" y="4499301"/>
            <a:ext cx="704850" cy="274638"/>
          </a:xfrm>
          <a:prstGeom prst="leftRightArrow">
            <a:avLst>
              <a:gd name="adj1" fmla="val 50000"/>
              <a:gd name="adj2" fmla="val 102659"/>
            </a:avLst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 rot="19605156" flipH="1">
            <a:off x="5987530" y="4503625"/>
            <a:ext cx="720625" cy="274638"/>
          </a:xfrm>
          <a:prstGeom prst="leftRightArrow">
            <a:avLst>
              <a:gd name="adj1" fmla="val 50000"/>
              <a:gd name="adj2" fmla="val 102659"/>
            </a:avLst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Espace réservé du numéro de diapositive 5"/>
          <p:cNvSpPr txBox="1">
            <a:spLocks/>
          </p:cNvSpPr>
          <p:nvPr/>
        </p:nvSpPr>
        <p:spPr>
          <a:xfrm>
            <a:off x="6952135" y="64120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7291A8-B9F5-8D40-963D-1C2AE6212483}" type="slidenum">
              <a:rPr lang="fr-FR" sz="1600" b="1" smtClean="0">
                <a:solidFill>
                  <a:srgbClr val="9424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17</a:t>
            </a:fld>
            <a:endParaRPr lang="fr-FR" sz="1600" b="1" dirty="0">
              <a:solidFill>
                <a:srgbClr val="9424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17"/>
          <p:cNvSpPr>
            <a:spLocks noChangeArrowheads="1"/>
          </p:cNvSpPr>
          <p:nvPr/>
        </p:nvSpPr>
        <p:spPr bwMode="auto">
          <a:xfrm>
            <a:off x="1100135" y="4426427"/>
            <a:ext cx="1125362" cy="788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7547" tIns="43773" rIns="87547" bIns="43773" anchor="ctr"/>
          <a:lstStyle/>
          <a:p>
            <a:pPr algn="ctr" defTabSz="730250" eaLnBrk="0" hangingPunct="0">
              <a:lnSpc>
                <a:spcPct val="90000"/>
              </a:lnSpc>
            </a:pP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NB : interaction </a:t>
            </a:r>
          </a:p>
          <a:p>
            <a:pPr algn="ctr" defTabSz="730250" eaLnBrk="0" hangingPunct="0">
              <a:lnSpc>
                <a:spcPct val="90000"/>
              </a:lnSpc>
            </a:pP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à DOUBLE-SENS !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97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18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2440359" y="67735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440358" y="341368"/>
            <a:ext cx="65305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A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Principes généraux du management de 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40359" y="770621"/>
            <a:ext cx="65893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A.3 </a:t>
            </a: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Phasage d’un projet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2440359" y="1101507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74751" y="2795171"/>
            <a:ext cx="133001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Emergence des idées de projet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219076" y="2817419"/>
            <a:ext cx="9077331" cy="1174973"/>
            <a:chOff x="227726" y="578148"/>
            <a:chExt cx="9077331" cy="950777"/>
          </a:xfrm>
        </p:grpSpPr>
        <p:grpSp>
          <p:nvGrpSpPr>
            <p:cNvPr id="20" name="Groupe 19"/>
            <p:cNvGrpSpPr/>
            <p:nvPr/>
          </p:nvGrpSpPr>
          <p:grpSpPr>
            <a:xfrm>
              <a:off x="227726" y="973183"/>
              <a:ext cx="9077331" cy="555742"/>
              <a:chOff x="-1376033" y="958895"/>
              <a:chExt cx="9077331" cy="555742"/>
            </a:xfrm>
          </p:grpSpPr>
          <p:sp>
            <p:nvSpPr>
              <p:cNvPr id="34" name="Pentagone 33"/>
              <p:cNvSpPr/>
              <p:nvPr/>
            </p:nvSpPr>
            <p:spPr>
              <a:xfrm>
                <a:off x="1187269" y="968375"/>
                <a:ext cx="1046032" cy="500932"/>
              </a:xfrm>
              <a:prstGeom prst="homePlate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Chevron 34"/>
              <p:cNvSpPr/>
              <p:nvPr/>
            </p:nvSpPr>
            <p:spPr>
              <a:xfrm>
                <a:off x="2071376" y="968375"/>
                <a:ext cx="1353689" cy="500932"/>
              </a:xfrm>
              <a:prstGeom prst="chevron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lumMod val="100000"/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Chevron 35"/>
              <p:cNvSpPr/>
              <p:nvPr/>
            </p:nvSpPr>
            <p:spPr>
              <a:xfrm>
                <a:off x="3241540" y="968375"/>
                <a:ext cx="1529697" cy="500932"/>
              </a:xfrm>
              <a:prstGeom prst="chevron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lumMod val="100000"/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Chevron 36"/>
              <p:cNvSpPr/>
              <p:nvPr/>
            </p:nvSpPr>
            <p:spPr>
              <a:xfrm>
                <a:off x="4616867" y="968375"/>
                <a:ext cx="1595478" cy="500932"/>
              </a:xfrm>
              <a:prstGeom prst="chevron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lumMod val="100000"/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-1376033" y="963657"/>
                <a:ext cx="1439097" cy="50093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39" name="Groupe 38"/>
              <p:cNvGrpSpPr/>
              <p:nvPr/>
            </p:nvGrpSpPr>
            <p:grpSpPr>
              <a:xfrm>
                <a:off x="6064455" y="958895"/>
                <a:ext cx="1636843" cy="555742"/>
                <a:chOff x="-684007" y="2599415"/>
                <a:chExt cx="1636843" cy="555742"/>
              </a:xfrm>
            </p:grpSpPr>
            <p:sp>
              <p:nvSpPr>
                <p:cNvPr id="40" name="Chevron 39"/>
                <p:cNvSpPr/>
                <p:nvPr/>
              </p:nvSpPr>
              <p:spPr>
                <a:xfrm>
                  <a:off x="-684007" y="2612532"/>
                  <a:ext cx="1570163" cy="500932"/>
                </a:xfrm>
                <a:prstGeom prst="chevron">
                  <a:avLst/>
                </a:prstGeom>
                <a:gradFill flip="none"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  <a:lumMod val="100000"/>
                        <a:alpha val="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0" scaled="1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1" name="Connecteur droit 40"/>
                <p:cNvCxnSpPr/>
                <p:nvPr/>
              </p:nvCxnSpPr>
              <p:spPr>
                <a:xfrm>
                  <a:off x="578236" y="2606558"/>
                  <a:ext cx="0" cy="506906"/>
                </a:xfrm>
                <a:prstGeom prst="line">
                  <a:avLst/>
                </a:prstGeom>
                <a:ln w="952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Rectangle 41"/>
                <p:cNvSpPr/>
                <p:nvPr/>
              </p:nvSpPr>
              <p:spPr>
                <a:xfrm>
                  <a:off x="583390" y="2599415"/>
                  <a:ext cx="369446" cy="5557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22" name="Line 40"/>
            <p:cNvSpPr>
              <a:spLocks noChangeShapeType="1"/>
            </p:cNvSpPr>
            <p:nvPr/>
          </p:nvSpPr>
          <p:spPr bwMode="auto">
            <a:xfrm>
              <a:off x="2791027" y="596156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Line 40"/>
            <p:cNvSpPr>
              <a:spLocks noChangeShapeType="1"/>
            </p:cNvSpPr>
            <p:nvPr/>
          </p:nvSpPr>
          <p:spPr bwMode="auto">
            <a:xfrm>
              <a:off x="4688707" y="887680"/>
              <a:ext cx="0" cy="7044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Line 40"/>
            <p:cNvSpPr>
              <a:spLocks noChangeShapeType="1"/>
            </p:cNvSpPr>
            <p:nvPr/>
          </p:nvSpPr>
          <p:spPr bwMode="auto">
            <a:xfrm>
              <a:off x="7522681" y="887680"/>
              <a:ext cx="0" cy="704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Line 40"/>
            <p:cNvSpPr>
              <a:spLocks noChangeShapeType="1"/>
            </p:cNvSpPr>
            <p:nvPr/>
          </p:nvSpPr>
          <p:spPr bwMode="auto">
            <a:xfrm>
              <a:off x="4870990" y="887680"/>
              <a:ext cx="0" cy="7044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Line 40"/>
            <p:cNvSpPr>
              <a:spLocks noChangeShapeType="1"/>
            </p:cNvSpPr>
            <p:nvPr/>
          </p:nvSpPr>
          <p:spPr bwMode="auto">
            <a:xfrm>
              <a:off x="2672356" y="596156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Line 40"/>
            <p:cNvSpPr>
              <a:spLocks noChangeShapeType="1"/>
            </p:cNvSpPr>
            <p:nvPr/>
          </p:nvSpPr>
          <p:spPr bwMode="auto">
            <a:xfrm>
              <a:off x="1774144" y="596156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40"/>
            <p:cNvSpPr>
              <a:spLocks noChangeShapeType="1"/>
            </p:cNvSpPr>
            <p:nvPr/>
          </p:nvSpPr>
          <p:spPr bwMode="auto">
            <a:xfrm>
              <a:off x="7665468" y="887680"/>
              <a:ext cx="0" cy="704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Line 40"/>
            <p:cNvSpPr>
              <a:spLocks noChangeShapeType="1"/>
            </p:cNvSpPr>
            <p:nvPr/>
          </p:nvSpPr>
          <p:spPr bwMode="auto">
            <a:xfrm>
              <a:off x="8932471" y="596156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Line 40"/>
            <p:cNvSpPr>
              <a:spLocks noChangeShapeType="1"/>
            </p:cNvSpPr>
            <p:nvPr/>
          </p:nvSpPr>
          <p:spPr bwMode="auto">
            <a:xfrm>
              <a:off x="231392" y="578148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Line 40"/>
            <p:cNvSpPr>
              <a:spLocks noChangeShapeType="1"/>
            </p:cNvSpPr>
            <p:nvPr/>
          </p:nvSpPr>
          <p:spPr bwMode="auto">
            <a:xfrm>
              <a:off x="1664360" y="596156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1869744" y="2785646"/>
            <a:ext cx="74581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Avant - projet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751961" y="3312112"/>
            <a:ext cx="911746" cy="61905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avec flèche 44"/>
          <p:cNvCxnSpPr>
            <a:stCxn id="22" idx="0"/>
            <a:endCxn id="31" idx="0"/>
          </p:cNvCxnSpPr>
          <p:nvPr/>
        </p:nvCxnSpPr>
        <p:spPr>
          <a:xfrm>
            <a:off x="2782377" y="2839674"/>
            <a:ext cx="6141444" cy="0"/>
          </a:xfrm>
          <a:prstGeom prst="straightConnector1">
            <a:avLst/>
          </a:prstGeom>
          <a:ln w="9525">
            <a:prstDash val="dash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5292164" y="2729989"/>
            <a:ext cx="1032200" cy="2769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Projet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Connecteur droit avec flèche 46"/>
          <p:cNvCxnSpPr/>
          <p:nvPr/>
        </p:nvCxnSpPr>
        <p:spPr>
          <a:xfrm flipV="1">
            <a:off x="2773805" y="3115171"/>
            <a:ext cx="1915030" cy="1552"/>
          </a:xfrm>
          <a:prstGeom prst="straightConnector1">
            <a:avLst/>
          </a:prstGeom>
          <a:ln w="9525">
            <a:prstDash val="dash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3190694" y="2978224"/>
            <a:ext cx="1202971" cy="2769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Démarrage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7836941" y="2978224"/>
            <a:ext cx="770926" cy="2769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Clôture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Connecteur droit avec flèche 49"/>
          <p:cNvCxnSpPr/>
          <p:nvPr/>
        </p:nvCxnSpPr>
        <p:spPr>
          <a:xfrm>
            <a:off x="4860459" y="3115171"/>
            <a:ext cx="2653572" cy="1552"/>
          </a:xfrm>
          <a:prstGeom prst="straightConnector1">
            <a:avLst/>
          </a:prstGeom>
          <a:ln w="9525">
            <a:prstDash val="dash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734822" y="2976672"/>
            <a:ext cx="1310667" cy="2769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Réalisation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265064" y="3415106"/>
            <a:ext cx="133001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de veille et d’exploration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1715516" y="3400535"/>
            <a:ext cx="101634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1 Sélection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2751907" y="3418166"/>
            <a:ext cx="101634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2 Définition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3930911" y="3330705"/>
            <a:ext cx="104583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3 Conception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5160650" y="3418166"/>
            <a:ext cx="104583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4 Réalisation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6442627" y="3412167"/>
            <a:ext cx="116403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5 Exploitation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7825164" y="3394610"/>
            <a:ext cx="116403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Bilan et capitalisation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889506" y="3696792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(du projet)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0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900239" y="2092326"/>
            <a:ext cx="5986462" cy="242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tabLst>
                <a:tab pos="26876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6876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6876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lnSpc>
                <a:spcPct val="80000"/>
              </a:lnSpc>
              <a:spcBef>
                <a:spcPct val="50000"/>
              </a:spcBef>
              <a:buAutoNum type="alphaUcPeriod"/>
            </a:pPr>
            <a:r>
              <a:rPr lang="fr-FR" altLang="fr-FR" sz="1400" b="1" dirty="0" smtClean="0">
                <a:latin typeface="Arial" charset="0"/>
              </a:rPr>
              <a:t>Principes </a:t>
            </a:r>
            <a:r>
              <a:rPr lang="fr-FR" altLang="fr-FR" sz="1400" b="1" dirty="0">
                <a:latin typeface="Arial" charset="0"/>
              </a:rPr>
              <a:t>généraux du management de projet </a:t>
            </a:r>
          </a:p>
          <a:p>
            <a:pPr defTabSz="914400">
              <a:lnSpc>
                <a:spcPct val="80000"/>
              </a:lnSpc>
              <a:spcBef>
                <a:spcPct val="50000"/>
              </a:spcBef>
              <a:buAutoNum type="alphaUcPeriod"/>
            </a:pPr>
            <a:endParaRPr lang="fr-FR" altLang="fr-FR" sz="1400" b="1" dirty="0" smtClean="0">
              <a:solidFill>
                <a:srgbClr val="3333CC"/>
              </a:solidFill>
              <a:latin typeface="Arial" charset="0"/>
            </a:endParaRPr>
          </a:p>
          <a:p>
            <a:pPr defTabSz="914400">
              <a:lnSpc>
                <a:spcPct val="80000"/>
              </a:lnSpc>
              <a:spcBef>
                <a:spcPct val="50000"/>
              </a:spcBef>
              <a:buAutoNum type="alphaUcPeriod"/>
            </a:pPr>
            <a:r>
              <a:rPr lang="fr-FR" altLang="fr-FR" sz="1400" b="1" dirty="0">
                <a:solidFill>
                  <a:srgbClr val="96172E"/>
                </a:solidFill>
                <a:latin typeface="Arial" charset="0"/>
              </a:rPr>
              <a:t>Genèse d’un projet d’innovation </a:t>
            </a: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>
                <a:solidFill>
                  <a:srgbClr val="96172E"/>
                </a:solidFill>
                <a:latin typeface="Arial" charset="0"/>
              </a:rPr>
              <a:t>B.1 Les sources de la créativité</a:t>
            </a: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 smtClean="0">
                <a:solidFill>
                  <a:srgbClr val="96172E"/>
                </a:solidFill>
                <a:latin typeface="Arial" charset="0"/>
              </a:rPr>
              <a:t>B.2 </a:t>
            </a:r>
            <a:r>
              <a:rPr lang="fr-FR" altLang="fr-FR" sz="1200" b="1" dirty="0">
                <a:solidFill>
                  <a:srgbClr val="96172E"/>
                </a:solidFill>
                <a:latin typeface="Arial" charset="0"/>
              </a:rPr>
              <a:t>Analyse et classement des idées de projet</a:t>
            </a:r>
          </a:p>
          <a:p>
            <a:pPr defTabSz="914400">
              <a:lnSpc>
                <a:spcPct val="80000"/>
              </a:lnSpc>
              <a:spcBef>
                <a:spcPct val="50000"/>
              </a:spcBef>
              <a:buAutoNum type="alphaUcPeriod" startAt="2"/>
            </a:pPr>
            <a:endParaRPr lang="fr-FR" altLang="fr-FR" sz="1400" b="1" dirty="0" smtClean="0">
              <a:latin typeface="Arial" charset="0"/>
            </a:endParaRPr>
          </a:p>
          <a:p>
            <a:pPr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400" b="1" dirty="0" smtClean="0">
                <a:latin typeface="Arial" charset="0"/>
              </a:rPr>
              <a:t>C</a:t>
            </a:r>
            <a:r>
              <a:rPr lang="fr-FR" altLang="fr-FR" sz="1400" b="1" dirty="0">
                <a:latin typeface="Arial" charset="0"/>
              </a:rPr>
              <a:t>. 	Démarrage : construction du référentiel de gestion du projet</a:t>
            </a:r>
          </a:p>
          <a:p>
            <a:pPr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400" b="1" dirty="0">
                <a:latin typeface="Arial" charset="0"/>
              </a:rPr>
              <a:t>D. 	Réalisation et clôture du projet </a:t>
            </a:r>
          </a:p>
          <a:p>
            <a:pPr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</a:rPr>
              <a:t> </a:t>
            </a:r>
            <a:endParaRPr lang="fr-FR" altLang="fr-FR" sz="1400" b="1" dirty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2440359" y="67735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440358" y="341368"/>
            <a:ext cx="65305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Plan du cours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2440358" y="75514"/>
            <a:ext cx="0" cy="943662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 txBox="1">
            <a:spLocks/>
          </p:cNvSpPr>
          <p:nvPr/>
        </p:nvSpPr>
        <p:spPr>
          <a:xfrm>
            <a:off x="6952135" y="64120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7291A8-B9F5-8D40-963D-1C2AE6212483}" type="slidenum">
              <a:rPr lang="fr-FR" sz="1600" b="1" smtClean="0">
                <a:solidFill>
                  <a:srgbClr val="9424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19</a:t>
            </a:fld>
            <a:endParaRPr lang="fr-FR" sz="1600" b="1" dirty="0">
              <a:solidFill>
                <a:srgbClr val="9424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70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23463" y="1475008"/>
            <a:ext cx="8523914" cy="130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tabLst>
                <a:tab pos="26876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6876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6876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400" b="1" dirty="0" smtClean="0">
                <a:latin typeface="Arial" charset="0"/>
              </a:rPr>
              <a:t>Objectifs spécifiques du PE : </a:t>
            </a:r>
          </a:p>
          <a:p>
            <a:pPr marL="0" indent="0" defTabSz="914400">
              <a:lnSpc>
                <a:spcPct val="80000"/>
              </a:lnSpc>
              <a:spcBef>
                <a:spcPct val="50000"/>
              </a:spcBef>
              <a:buNone/>
            </a:pPr>
            <a:endParaRPr lang="fr-FR" altLang="fr-FR" sz="1000" b="1" dirty="0">
              <a:latin typeface="Arial" charset="0"/>
            </a:endParaRP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identifier </a:t>
            </a:r>
            <a:r>
              <a:rPr lang="fr-FR" altLang="fr-FR" sz="1200" b="1" dirty="0">
                <a:latin typeface="Arial" charset="0"/>
              </a:rPr>
              <a:t>et bien poser un </a:t>
            </a:r>
            <a:r>
              <a:rPr lang="fr-FR" altLang="fr-FR" sz="1200" b="1" dirty="0" smtClean="0">
                <a:latin typeface="Arial" charset="0"/>
              </a:rPr>
              <a:t>problème</a:t>
            </a:r>
            <a:endParaRPr lang="fr-FR" altLang="fr-FR" sz="1200" b="1" dirty="0" smtClean="0">
              <a:latin typeface="Arial" charset="0"/>
            </a:endParaRP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pratiquer les outils </a:t>
            </a:r>
            <a:r>
              <a:rPr lang="fr-FR" altLang="fr-FR" sz="1200" b="1" dirty="0" smtClean="0">
                <a:latin typeface="Arial" charset="0"/>
              </a:rPr>
              <a:t>bibliographiques</a:t>
            </a:r>
            <a:endParaRPr lang="fr-FR" altLang="fr-FR" sz="1200" b="1" dirty="0" smtClean="0">
              <a:latin typeface="Arial" charset="0"/>
            </a:endParaRP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exercer sa créativité </a:t>
            </a:r>
            <a:r>
              <a:rPr lang="fr-FR" altLang="fr-FR" sz="1200" b="1" dirty="0" smtClean="0">
                <a:latin typeface="Arial" charset="0"/>
              </a:rPr>
              <a:t>scientifique, technique, organisationnelle</a:t>
            </a:r>
            <a:endParaRPr lang="fr-FR" altLang="fr-FR" sz="1200" b="1" dirty="0" smtClean="0">
              <a:latin typeface="Arial" charset="0"/>
            </a:endParaRP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endParaRPr lang="fr-FR" altLang="fr-FR" sz="600" b="1" dirty="0" smtClean="0">
              <a:latin typeface="Arial" charset="0"/>
            </a:endParaRPr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2440359" y="67735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440358" y="341368"/>
            <a:ext cx="65305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2000" b="1" dirty="0" smtClean="0">
                <a:solidFill>
                  <a:srgbClr val="94241F"/>
                </a:solidFill>
                <a:latin typeface="Arial" charset="0"/>
                <a:ea typeface="+mn-ea"/>
                <a:cs typeface="+mn-cs"/>
              </a:rPr>
              <a:t>Introduction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2440358" y="75514"/>
            <a:ext cx="0" cy="943662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 txBox="1">
            <a:spLocks/>
          </p:cNvSpPr>
          <p:nvPr/>
        </p:nvSpPr>
        <p:spPr>
          <a:xfrm>
            <a:off x="684082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7291A8-B9F5-8D40-963D-1C2AE6212483}" type="slidenum">
              <a:rPr lang="fr-FR" sz="1600" b="1" smtClean="0">
                <a:solidFill>
                  <a:srgbClr val="9424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endParaRPr lang="fr-FR" sz="1600" b="1" dirty="0">
              <a:solidFill>
                <a:srgbClr val="9424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e 3"/>
          <p:cNvGrpSpPr>
            <a:grpSpLocks/>
          </p:cNvGrpSpPr>
          <p:nvPr/>
        </p:nvGrpSpPr>
        <p:grpSpPr bwMode="auto">
          <a:xfrm>
            <a:off x="6179786" y="1769451"/>
            <a:ext cx="1322070" cy="805499"/>
            <a:chOff x="6012160" y="1052191"/>
            <a:chExt cx="1656184" cy="1872208"/>
          </a:xfrm>
        </p:grpSpPr>
        <p:sp>
          <p:nvSpPr>
            <p:cNvPr id="12" name="Explosion 1 11"/>
            <p:cNvSpPr/>
            <p:nvPr/>
          </p:nvSpPr>
          <p:spPr>
            <a:xfrm>
              <a:off x="6012160" y="1052191"/>
              <a:ext cx="1656184" cy="1872208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rgbClr val="942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900">
                <a:solidFill>
                  <a:srgbClr val="94251F"/>
                </a:solidFill>
              </a:endParaRP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6243659" y="1651804"/>
              <a:ext cx="1296143" cy="318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spcBef>
                  <a:spcPct val="20000"/>
                </a:spcBef>
                <a:buChar char="•"/>
                <a:tabLst>
                  <a:tab pos="2687638" algn="l"/>
                </a:tabLs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2687638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ts val="25"/>
                </a:spcBef>
                <a:buFontTx/>
                <a:buNone/>
              </a:pPr>
              <a:r>
                <a:rPr lang="fr-FR" altLang="fr-FR" sz="1050" b="1" dirty="0" smtClean="0">
                  <a:solidFill>
                    <a:srgbClr val="94251F"/>
                  </a:solidFill>
                  <a:latin typeface="Arial" charset="0"/>
                </a:rPr>
                <a:t>innovation</a:t>
              </a:r>
              <a:endParaRPr lang="fr-FR" altLang="fr-FR" sz="600" b="1" dirty="0">
                <a:solidFill>
                  <a:srgbClr val="94251F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628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20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48"/>
          <p:cNvSpPr>
            <a:spLocks noChangeArrowheads="1"/>
          </p:cNvSpPr>
          <p:nvPr/>
        </p:nvSpPr>
        <p:spPr bwMode="auto">
          <a:xfrm>
            <a:off x="1971676" y="5179536"/>
            <a:ext cx="1237244" cy="85151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fr-FR" sz="11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Jalon : </a:t>
            </a:r>
          </a:p>
          <a:p>
            <a:pPr algn="ctr" defTabSz="762000" eaLnBrk="0" hangingPunct="0">
              <a:lnSpc>
                <a:spcPct val="90000"/>
              </a:lnSpc>
            </a:pPr>
            <a:endParaRPr lang="fr-FR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62000" eaLnBrk="0" hangingPunct="0">
              <a:lnSpc>
                <a:spcPct val="90000"/>
              </a:lnSpc>
            </a:pPr>
            <a:r>
              <a:rPr lang="fr-FR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décision </a:t>
            </a:r>
            <a:r>
              <a:rPr lang="fr-FR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réaliser le projet</a:t>
            </a:r>
            <a:endParaRPr lang="fr-FR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74751" y="1912610"/>
            <a:ext cx="133001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Emergence des idées de projet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219076" y="1934858"/>
            <a:ext cx="9077331" cy="1174973"/>
            <a:chOff x="227726" y="578148"/>
            <a:chExt cx="9077331" cy="950777"/>
          </a:xfrm>
        </p:grpSpPr>
        <p:grpSp>
          <p:nvGrpSpPr>
            <p:cNvPr id="20" name="Groupe 19"/>
            <p:cNvGrpSpPr/>
            <p:nvPr/>
          </p:nvGrpSpPr>
          <p:grpSpPr>
            <a:xfrm>
              <a:off x="227726" y="973183"/>
              <a:ext cx="9077331" cy="555742"/>
              <a:chOff x="-1376033" y="958895"/>
              <a:chExt cx="9077331" cy="555742"/>
            </a:xfrm>
          </p:grpSpPr>
          <p:sp>
            <p:nvSpPr>
              <p:cNvPr id="34" name="Pentagone 33"/>
              <p:cNvSpPr/>
              <p:nvPr/>
            </p:nvSpPr>
            <p:spPr>
              <a:xfrm>
                <a:off x="1187269" y="968375"/>
                <a:ext cx="1046032" cy="500932"/>
              </a:xfrm>
              <a:prstGeom prst="homePlate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Chevron 34"/>
              <p:cNvSpPr/>
              <p:nvPr/>
            </p:nvSpPr>
            <p:spPr>
              <a:xfrm>
                <a:off x="2071376" y="968375"/>
                <a:ext cx="1353689" cy="500932"/>
              </a:xfrm>
              <a:prstGeom prst="chevron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lumMod val="100000"/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Chevron 35"/>
              <p:cNvSpPr/>
              <p:nvPr/>
            </p:nvSpPr>
            <p:spPr>
              <a:xfrm>
                <a:off x="3241540" y="968375"/>
                <a:ext cx="1529697" cy="500932"/>
              </a:xfrm>
              <a:prstGeom prst="chevron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lumMod val="100000"/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Chevron 36"/>
              <p:cNvSpPr/>
              <p:nvPr/>
            </p:nvSpPr>
            <p:spPr>
              <a:xfrm>
                <a:off x="4616867" y="968375"/>
                <a:ext cx="1595478" cy="500932"/>
              </a:xfrm>
              <a:prstGeom prst="chevron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lumMod val="100000"/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-1376033" y="963657"/>
                <a:ext cx="1439097" cy="50093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39" name="Groupe 38"/>
              <p:cNvGrpSpPr/>
              <p:nvPr/>
            </p:nvGrpSpPr>
            <p:grpSpPr>
              <a:xfrm>
                <a:off x="6064455" y="958895"/>
                <a:ext cx="1636843" cy="555742"/>
                <a:chOff x="-684007" y="2599415"/>
                <a:chExt cx="1636843" cy="555742"/>
              </a:xfrm>
            </p:grpSpPr>
            <p:sp>
              <p:nvSpPr>
                <p:cNvPr id="40" name="Chevron 39"/>
                <p:cNvSpPr/>
                <p:nvPr/>
              </p:nvSpPr>
              <p:spPr>
                <a:xfrm>
                  <a:off x="-684007" y="2612532"/>
                  <a:ext cx="1570163" cy="500932"/>
                </a:xfrm>
                <a:prstGeom prst="chevron">
                  <a:avLst/>
                </a:prstGeom>
                <a:gradFill flip="none"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  <a:lumMod val="100000"/>
                        <a:alpha val="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0" scaled="1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1" name="Connecteur droit 40"/>
                <p:cNvCxnSpPr/>
                <p:nvPr/>
              </p:nvCxnSpPr>
              <p:spPr>
                <a:xfrm>
                  <a:off x="578236" y="2606558"/>
                  <a:ext cx="0" cy="506906"/>
                </a:xfrm>
                <a:prstGeom prst="line">
                  <a:avLst/>
                </a:prstGeom>
                <a:ln w="952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Rectangle 41"/>
                <p:cNvSpPr/>
                <p:nvPr/>
              </p:nvSpPr>
              <p:spPr>
                <a:xfrm>
                  <a:off x="583390" y="2599415"/>
                  <a:ext cx="369446" cy="5557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22" name="Line 40"/>
            <p:cNvSpPr>
              <a:spLocks noChangeShapeType="1"/>
            </p:cNvSpPr>
            <p:nvPr/>
          </p:nvSpPr>
          <p:spPr bwMode="auto">
            <a:xfrm>
              <a:off x="2791027" y="596156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Line 40"/>
            <p:cNvSpPr>
              <a:spLocks noChangeShapeType="1"/>
            </p:cNvSpPr>
            <p:nvPr/>
          </p:nvSpPr>
          <p:spPr bwMode="auto">
            <a:xfrm>
              <a:off x="4688707" y="887680"/>
              <a:ext cx="0" cy="7044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Line 40"/>
            <p:cNvSpPr>
              <a:spLocks noChangeShapeType="1"/>
            </p:cNvSpPr>
            <p:nvPr/>
          </p:nvSpPr>
          <p:spPr bwMode="auto">
            <a:xfrm>
              <a:off x="7522681" y="887680"/>
              <a:ext cx="0" cy="704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Line 40"/>
            <p:cNvSpPr>
              <a:spLocks noChangeShapeType="1"/>
            </p:cNvSpPr>
            <p:nvPr/>
          </p:nvSpPr>
          <p:spPr bwMode="auto">
            <a:xfrm>
              <a:off x="4870990" y="887680"/>
              <a:ext cx="0" cy="7044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Line 40"/>
            <p:cNvSpPr>
              <a:spLocks noChangeShapeType="1"/>
            </p:cNvSpPr>
            <p:nvPr/>
          </p:nvSpPr>
          <p:spPr bwMode="auto">
            <a:xfrm>
              <a:off x="2672356" y="596156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Line 40"/>
            <p:cNvSpPr>
              <a:spLocks noChangeShapeType="1"/>
            </p:cNvSpPr>
            <p:nvPr/>
          </p:nvSpPr>
          <p:spPr bwMode="auto">
            <a:xfrm>
              <a:off x="1774144" y="596156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40"/>
            <p:cNvSpPr>
              <a:spLocks noChangeShapeType="1"/>
            </p:cNvSpPr>
            <p:nvPr/>
          </p:nvSpPr>
          <p:spPr bwMode="auto">
            <a:xfrm>
              <a:off x="7665468" y="887680"/>
              <a:ext cx="0" cy="704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Line 40"/>
            <p:cNvSpPr>
              <a:spLocks noChangeShapeType="1"/>
            </p:cNvSpPr>
            <p:nvPr/>
          </p:nvSpPr>
          <p:spPr bwMode="auto">
            <a:xfrm>
              <a:off x="8932471" y="596156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Line 40"/>
            <p:cNvSpPr>
              <a:spLocks noChangeShapeType="1"/>
            </p:cNvSpPr>
            <p:nvPr/>
          </p:nvSpPr>
          <p:spPr bwMode="auto">
            <a:xfrm>
              <a:off x="231392" y="578148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Line 40"/>
            <p:cNvSpPr>
              <a:spLocks noChangeShapeType="1"/>
            </p:cNvSpPr>
            <p:nvPr/>
          </p:nvSpPr>
          <p:spPr bwMode="auto">
            <a:xfrm>
              <a:off x="1664360" y="596156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1869744" y="1903085"/>
            <a:ext cx="74581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Avant - projet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751961" y="2429551"/>
            <a:ext cx="911746" cy="61905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avec flèche 44"/>
          <p:cNvCxnSpPr>
            <a:stCxn id="22" idx="0"/>
            <a:endCxn id="31" idx="0"/>
          </p:cNvCxnSpPr>
          <p:nvPr/>
        </p:nvCxnSpPr>
        <p:spPr>
          <a:xfrm>
            <a:off x="2782377" y="1957113"/>
            <a:ext cx="6141444" cy="0"/>
          </a:xfrm>
          <a:prstGeom prst="straightConnector1">
            <a:avLst/>
          </a:prstGeom>
          <a:ln w="9525">
            <a:prstDash val="dash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5292164" y="1847428"/>
            <a:ext cx="1032200" cy="2769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Projet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Connecteur droit avec flèche 46"/>
          <p:cNvCxnSpPr/>
          <p:nvPr/>
        </p:nvCxnSpPr>
        <p:spPr>
          <a:xfrm flipV="1">
            <a:off x="2773805" y="2232610"/>
            <a:ext cx="1915030" cy="1552"/>
          </a:xfrm>
          <a:prstGeom prst="straightConnector1">
            <a:avLst/>
          </a:prstGeom>
          <a:ln w="9525">
            <a:prstDash val="dash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3190694" y="2095663"/>
            <a:ext cx="1202971" cy="2769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Démarrage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7836941" y="2095663"/>
            <a:ext cx="770926" cy="2769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Clôture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Connecteur droit avec flèche 49"/>
          <p:cNvCxnSpPr/>
          <p:nvPr/>
        </p:nvCxnSpPr>
        <p:spPr>
          <a:xfrm>
            <a:off x="4860459" y="2232610"/>
            <a:ext cx="2653572" cy="1552"/>
          </a:xfrm>
          <a:prstGeom prst="straightConnector1">
            <a:avLst/>
          </a:prstGeom>
          <a:ln w="9525">
            <a:prstDash val="dash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734822" y="2094111"/>
            <a:ext cx="1310667" cy="2769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Réalisation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265064" y="2532545"/>
            <a:ext cx="133001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de veille et d’exploration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1715516" y="2517974"/>
            <a:ext cx="101634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1 Sélection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2751907" y="2535605"/>
            <a:ext cx="101634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2 Définition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3930911" y="2448144"/>
            <a:ext cx="104583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3 Conception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5160650" y="2535605"/>
            <a:ext cx="104583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4 Réalisation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6442627" y="2529606"/>
            <a:ext cx="116403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5 Exploitation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7825164" y="2512049"/>
            <a:ext cx="116403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Bilan et capitalisation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19076" y="3521045"/>
            <a:ext cx="1401160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Mots-clefs : </a:t>
            </a:r>
          </a:p>
          <a:p>
            <a:pPr algn="ctr"/>
            <a:endParaRPr lang="fr-FR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innovation, créativité, environnement, acteurs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, besoin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contextualisation, 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usages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1658173" y="3527410"/>
            <a:ext cx="1059658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Mots-clefs : </a:t>
            </a:r>
          </a:p>
          <a:p>
            <a:pPr algn="ctr"/>
            <a:endParaRPr lang="fr-FR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opportunité (faisabilité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, viabilité, 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désirabilité), risque 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à faire 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(ou pas)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AutoShape 44"/>
          <p:cNvSpPr>
            <a:spLocks noChangeArrowheads="1"/>
          </p:cNvSpPr>
          <p:nvPr/>
        </p:nvSpPr>
        <p:spPr bwMode="auto">
          <a:xfrm>
            <a:off x="2646632" y="3140232"/>
            <a:ext cx="211989" cy="229739"/>
          </a:xfrm>
          <a:prstGeom prst="diamond">
            <a:avLst/>
          </a:prstGeom>
          <a:solidFill>
            <a:srgbClr val="CC0000"/>
          </a:solidFill>
          <a:ln w="1905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fr-FR" sz="1600">
              <a:latin typeface="Arial" panose="020B0604020202020204" pitchFamily="34" charset="0"/>
              <a:cs typeface="Arial" pitchFamily="34" charset="0"/>
            </a:endParaRPr>
          </a:p>
        </p:txBody>
      </p:sp>
      <p:cxnSp>
        <p:nvCxnSpPr>
          <p:cNvPr id="69" name="Connecteur droit 68"/>
          <p:cNvCxnSpPr>
            <a:stCxn id="59" idx="0"/>
            <a:endCxn id="38" idx="2"/>
          </p:cNvCxnSpPr>
          <p:nvPr/>
        </p:nvCxnSpPr>
        <p:spPr>
          <a:xfrm flipV="1">
            <a:off x="919656" y="3047983"/>
            <a:ext cx="18969" cy="473062"/>
          </a:xfrm>
          <a:prstGeom prst="line">
            <a:avLst/>
          </a:prstGeom>
          <a:ln w="9525">
            <a:solidFill>
              <a:schemeClr val="accent5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V="1">
            <a:off x="2192724" y="3058308"/>
            <a:ext cx="0" cy="469836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V="1">
            <a:off x="2752626" y="3370730"/>
            <a:ext cx="0" cy="1808806"/>
          </a:xfrm>
          <a:prstGeom prst="line">
            <a:avLst/>
          </a:prstGeom>
          <a:ln w="952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3889506" y="2814231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(du projet)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Line 2"/>
          <p:cNvSpPr>
            <a:spLocks noChangeShapeType="1"/>
          </p:cNvSpPr>
          <p:nvPr/>
        </p:nvSpPr>
        <p:spPr bwMode="auto">
          <a:xfrm>
            <a:off x="2440359" y="88690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8" name="Text Box 3"/>
          <p:cNvSpPr txBox="1">
            <a:spLocks noChangeArrowheads="1"/>
          </p:cNvSpPr>
          <p:nvPr/>
        </p:nvSpPr>
        <p:spPr bwMode="auto">
          <a:xfrm>
            <a:off x="2440358" y="131818"/>
            <a:ext cx="492246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B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. Genèse : faire émerger et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sélectionner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un projet d’innovation</a:t>
            </a:r>
            <a:endParaRPr lang="fr-FR" altLang="fr-FR" sz="2000" b="1" dirty="0">
              <a:solidFill>
                <a:srgbClr val="3333CC"/>
              </a:solidFill>
              <a:latin typeface="Arial" charset="0"/>
            </a:endParaRPr>
          </a:p>
          <a:p>
            <a:pPr defTabSz="914400">
              <a:spcBef>
                <a:spcPct val="50000"/>
              </a:spcBef>
              <a:buNone/>
            </a:pP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1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98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21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2440359" y="88690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440358" y="131818"/>
            <a:ext cx="492246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B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. Genèse : faire émerger et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sélectionner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un projet d’innovation</a:t>
            </a:r>
            <a:endParaRPr lang="fr-FR" altLang="fr-FR" sz="2000" b="1" dirty="0">
              <a:solidFill>
                <a:srgbClr val="3333CC"/>
              </a:solidFill>
              <a:latin typeface="Arial" charset="0"/>
            </a:endParaRPr>
          </a:p>
          <a:p>
            <a:pPr defTabSz="914400">
              <a:spcBef>
                <a:spcPct val="50000"/>
              </a:spcBef>
              <a:buNone/>
            </a:pP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40359" y="903971"/>
            <a:ext cx="65893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B.1 Les sources de la créativité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2440359" y="1234857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42924" y="2632140"/>
            <a:ext cx="81629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hangingPunct="1">
              <a:spcBef>
                <a:spcPts val="0"/>
              </a:spcBef>
              <a:buNone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</a:rPr>
              <a:t>Issue </a:t>
            </a:r>
            <a:r>
              <a:rPr lang="fr-FR" altLang="fr-FR" sz="1400" b="1" dirty="0">
                <a:solidFill>
                  <a:srgbClr val="96172E"/>
                </a:solidFill>
                <a:latin typeface="Arial" charset="0"/>
              </a:rPr>
              <a:t>des services spécialisés : chercheurs, développeurs, experts </a:t>
            </a: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</a:rPr>
              <a:t>marketing</a:t>
            </a:r>
          </a:p>
          <a:p>
            <a:pPr defTabSz="914400" eaLnBrk="1" hangingPunct="1">
              <a:spcBef>
                <a:spcPts val="0"/>
              </a:spcBef>
              <a:buNone/>
            </a:pPr>
            <a:endParaRPr lang="fr-FR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 defTabSz="914400" eaLnBrk="1" hangingPunct="1">
              <a:spcBef>
                <a:spcPts val="0"/>
              </a:spcBef>
            </a:pPr>
            <a:r>
              <a:rPr lang="fr-FR" altLang="fr-FR" sz="1200" b="1" dirty="0" smtClean="0">
                <a:solidFill>
                  <a:srgbClr val="94241F"/>
                </a:solidFill>
                <a:latin typeface="Arial" charset="0"/>
              </a:rPr>
              <a:t> </a:t>
            </a:r>
            <a:r>
              <a:rPr lang="fr-FR" altLang="fr-FR" sz="1200" b="1" i="1" dirty="0">
                <a:latin typeface="Arial" charset="0"/>
              </a:rPr>
              <a:t>exemple </a:t>
            </a:r>
            <a:r>
              <a:rPr lang="fr-FR" altLang="fr-FR" sz="1200" b="1" i="1" dirty="0" smtClean="0">
                <a:latin typeface="Arial" charset="0"/>
              </a:rPr>
              <a:t>: PC </a:t>
            </a:r>
            <a:r>
              <a:rPr lang="fr-FR" altLang="fr-FR" sz="1200" b="1" i="1" dirty="0" smtClean="0">
                <a:latin typeface="Arial" charset="0"/>
              </a:rPr>
              <a:t>d’IBM, jouets </a:t>
            </a:r>
            <a:r>
              <a:rPr lang="fr-FR" altLang="fr-FR" sz="1200" b="1" i="1" dirty="0" smtClean="0">
                <a:latin typeface="Arial" charset="0"/>
              </a:rPr>
              <a:t>SMOBY</a:t>
            </a:r>
            <a:endParaRPr lang="fr-FR" altLang="fr-FR" sz="1200" b="1" i="1" dirty="0">
              <a:latin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360622" y="6610350"/>
            <a:ext cx="50670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None/>
            </a:pPr>
            <a:r>
              <a:rPr lang="fr-FR" altLang="fr-FR" sz="1200" dirty="0" smtClean="0">
                <a:latin typeface="Arial" charset="0"/>
              </a:rPr>
              <a:t>d’après </a:t>
            </a:r>
            <a:r>
              <a:rPr lang="fr-FR" altLang="fr-FR" sz="1200" dirty="0">
                <a:latin typeface="Arial" charset="0"/>
              </a:rPr>
              <a:t>S. </a:t>
            </a:r>
            <a:r>
              <a:rPr lang="fr-FR" altLang="fr-FR" sz="1200" dirty="0" err="1">
                <a:latin typeface="Arial" charset="0"/>
              </a:rPr>
              <a:t>Fernez</a:t>
            </a:r>
            <a:r>
              <a:rPr lang="fr-FR" altLang="fr-FR" sz="1200" dirty="0">
                <a:latin typeface="Arial" charset="0"/>
              </a:rPr>
              <a:t>-Walch, F. </a:t>
            </a:r>
            <a:r>
              <a:rPr lang="fr-FR" altLang="fr-FR" sz="1200" dirty="0" err="1">
                <a:latin typeface="Arial" charset="0"/>
              </a:rPr>
              <a:t>Romon</a:t>
            </a:r>
            <a:r>
              <a:rPr lang="fr-FR" altLang="fr-FR" sz="1200" dirty="0">
                <a:latin typeface="Arial" charset="0"/>
              </a:rPr>
              <a:t>. Management de </a:t>
            </a:r>
            <a:r>
              <a:rPr lang="fr-FR" altLang="fr-FR" sz="1200" dirty="0" smtClean="0">
                <a:latin typeface="Arial" charset="0"/>
              </a:rPr>
              <a:t>l’innovation, 2013</a:t>
            </a:r>
            <a:endParaRPr lang="fr-FR" altLang="fr-FR" sz="1200" dirty="0">
              <a:latin typeface="Arial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80231" y="3658613"/>
            <a:ext cx="80200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hangingPunct="1">
              <a:spcBef>
                <a:spcPts val="0"/>
              </a:spcBef>
              <a:buNone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</a:rPr>
              <a:t>Issue </a:t>
            </a:r>
            <a:r>
              <a:rPr lang="fr-FR" altLang="fr-FR" sz="1400" b="1" dirty="0">
                <a:solidFill>
                  <a:srgbClr val="96172E"/>
                </a:solidFill>
                <a:latin typeface="Arial" charset="0"/>
              </a:rPr>
              <a:t>de la stratégie de l’entreprise : l’innovation </a:t>
            </a: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</a:rPr>
              <a:t>programmée (« top down »)</a:t>
            </a:r>
          </a:p>
          <a:p>
            <a:pPr defTabSz="914400" eaLnBrk="1" hangingPunct="1">
              <a:spcBef>
                <a:spcPts val="0"/>
              </a:spcBef>
              <a:buNone/>
            </a:pPr>
            <a:endParaRPr lang="fr-FR" sz="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 defTabSz="914400" eaLnBrk="1" hangingPunct="1">
              <a:spcBef>
                <a:spcPts val="0"/>
              </a:spcBef>
            </a:pPr>
            <a:r>
              <a:rPr lang="fr-FR" altLang="fr-FR" sz="1200" b="1" dirty="0" smtClean="0">
                <a:solidFill>
                  <a:srgbClr val="94241F"/>
                </a:solidFill>
                <a:latin typeface="Arial" charset="0"/>
              </a:rPr>
              <a:t> </a:t>
            </a:r>
            <a:r>
              <a:rPr lang="fr-FR" altLang="fr-FR" sz="1200" b="1" i="1" dirty="0" smtClean="0">
                <a:latin typeface="Arial" charset="0"/>
              </a:rPr>
              <a:t>exemple </a:t>
            </a:r>
            <a:r>
              <a:rPr lang="fr-FR" altLang="fr-FR" sz="1200" b="1" i="1" dirty="0" smtClean="0">
                <a:latin typeface="Arial" charset="0"/>
              </a:rPr>
              <a:t>: « Google et la Google-Car », « Tesla et </a:t>
            </a:r>
            <a:r>
              <a:rPr lang="fr-FR" altLang="fr-FR" sz="1200" b="1" i="1" dirty="0" err="1" smtClean="0">
                <a:latin typeface="Arial" charset="0"/>
              </a:rPr>
              <a:t>Space</a:t>
            </a:r>
            <a:r>
              <a:rPr lang="fr-FR" altLang="fr-FR" sz="1200" b="1" i="1" dirty="0" smtClean="0">
                <a:latin typeface="Arial" charset="0"/>
              </a:rPr>
              <a:t>-X »</a:t>
            </a:r>
            <a:endParaRPr lang="fr-FR" altLang="fr-FR" sz="800" b="1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22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2440359" y="88690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440358" y="131818"/>
            <a:ext cx="492246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B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. Genèse : faire émerger et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sélectionner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un projet d’innovation</a:t>
            </a:r>
            <a:endParaRPr lang="fr-FR" altLang="fr-FR" sz="2000" b="1" dirty="0">
              <a:solidFill>
                <a:srgbClr val="3333CC"/>
              </a:solidFill>
              <a:latin typeface="Arial" charset="0"/>
            </a:endParaRPr>
          </a:p>
          <a:p>
            <a:pPr defTabSz="914400">
              <a:spcBef>
                <a:spcPct val="50000"/>
              </a:spcBef>
              <a:buNone/>
            </a:pP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40359" y="903971"/>
            <a:ext cx="65893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B.1 Les sources de la créativité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2440359" y="1234857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42924" y="2390835"/>
            <a:ext cx="804862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hangingPunct="1">
              <a:spcBef>
                <a:spcPts val="0"/>
              </a:spcBef>
              <a:buNone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</a:rPr>
              <a:t>Issue </a:t>
            </a: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</a:rPr>
              <a:t>de tous les salariés de l’entreprise, des utilisateurs et des designers </a:t>
            </a:r>
            <a:r>
              <a:rPr lang="fr-FR" altLang="fr-FR" sz="1400" b="1" dirty="0">
                <a:solidFill>
                  <a:srgbClr val="96172E"/>
                </a:solidFill>
                <a:latin typeface="Arial" charset="0"/>
              </a:rPr>
              <a:t>(« </a:t>
            </a:r>
            <a:r>
              <a:rPr lang="fr-FR" altLang="fr-FR" sz="1400" b="1" dirty="0" err="1">
                <a:solidFill>
                  <a:srgbClr val="96172E"/>
                </a:solidFill>
                <a:latin typeface="Arial" charset="0"/>
              </a:rPr>
              <a:t>bottom</a:t>
            </a:r>
            <a:r>
              <a:rPr lang="fr-FR" altLang="fr-FR" sz="1400" b="1" dirty="0">
                <a:solidFill>
                  <a:srgbClr val="96172E"/>
                </a:solidFill>
                <a:latin typeface="Arial" charset="0"/>
              </a:rPr>
              <a:t> up ») </a:t>
            </a:r>
            <a:endParaRPr lang="fr-FR" altLang="fr-FR" sz="1400" b="1" dirty="0" smtClean="0">
              <a:solidFill>
                <a:srgbClr val="96172E"/>
              </a:solidFill>
              <a:latin typeface="Arial" charset="0"/>
            </a:endParaRPr>
          </a:p>
          <a:p>
            <a:pPr defTabSz="914400" eaLnBrk="1" hangingPunct="1">
              <a:spcBef>
                <a:spcPts val="0"/>
              </a:spcBef>
              <a:buNone/>
            </a:pPr>
            <a:endParaRPr lang="fr-FR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 defTabSz="914400" eaLnBrk="1" hangingPunct="1">
              <a:spcBef>
                <a:spcPts val="0"/>
              </a:spcBef>
            </a:pPr>
            <a:r>
              <a:rPr lang="fr-FR" altLang="fr-FR" sz="1200" b="1" dirty="0" smtClean="0">
                <a:solidFill>
                  <a:srgbClr val="94241F"/>
                </a:solidFill>
                <a:latin typeface="Arial" charset="0"/>
              </a:rPr>
              <a:t> </a:t>
            </a:r>
            <a:r>
              <a:rPr lang="fr-FR" altLang="fr-FR" sz="1200" b="1" dirty="0" smtClean="0">
                <a:solidFill>
                  <a:srgbClr val="96172E"/>
                </a:solidFill>
                <a:latin typeface="Arial" charset="0"/>
              </a:rPr>
              <a:t>innovation participative </a:t>
            </a:r>
            <a:r>
              <a:rPr lang="fr-FR" altLang="fr-FR" sz="1200" b="1" dirty="0" smtClean="0">
                <a:solidFill>
                  <a:srgbClr val="96172E"/>
                </a:solidFill>
                <a:latin typeface="Arial" charset="0"/>
              </a:rPr>
              <a:t>:</a:t>
            </a:r>
            <a:endParaRPr lang="fr-FR" altLang="fr-FR" sz="1200" b="1" dirty="0" smtClean="0">
              <a:latin typeface="Arial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fr-FR" altLang="fr-FR" sz="1200" b="1" i="1" dirty="0" smtClean="0">
                <a:latin typeface="Arial" charset="0"/>
              </a:rPr>
              <a:t>	exemple : intéressement à l’invention d’un nouvel outil (chaînes de montage PSA)</a:t>
            </a:r>
          </a:p>
          <a:p>
            <a:pPr algn="just">
              <a:spcBef>
                <a:spcPts val="0"/>
              </a:spcBef>
              <a:buNone/>
            </a:pPr>
            <a:endParaRPr lang="fr-FR" altLang="fr-FR" sz="800" b="1" i="1" dirty="0" smtClean="0">
              <a:latin typeface="Arial" charset="0"/>
            </a:endParaRPr>
          </a:p>
          <a:p>
            <a:pPr marL="171450" indent="-171450" algn="just">
              <a:spcBef>
                <a:spcPts val="0"/>
              </a:spcBef>
            </a:pPr>
            <a:r>
              <a:rPr lang="fr-FR" altLang="fr-FR" sz="1200" b="1" dirty="0" smtClean="0">
                <a:solidFill>
                  <a:srgbClr val="94241F"/>
                </a:solidFill>
                <a:latin typeface="Arial" charset="0"/>
              </a:rPr>
              <a:t> </a:t>
            </a:r>
            <a:r>
              <a:rPr lang="fr-FR" altLang="fr-FR" sz="1200" b="1" dirty="0" smtClean="0">
                <a:solidFill>
                  <a:srgbClr val="96172E"/>
                </a:solidFill>
                <a:latin typeface="Arial" charset="0"/>
              </a:rPr>
              <a:t>marketing collaboratif </a:t>
            </a:r>
            <a:r>
              <a:rPr lang="fr-FR" altLang="fr-FR" sz="1200" b="1" dirty="0" smtClean="0">
                <a:solidFill>
                  <a:srgbClr val="96172E"/>
                </a:solidFill>
                <a:latin typeface="Arial" charset="0"/>
              </a:rPr>
              <a:t>:</a:t>
            </a:r>
            <a:endParaRPr lang="fr-FR" altLang="fr-FR" sz="1200" b="1" dirty="0" smtClean="0">
              <a:latin typeface="Arial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fr-FR" altLang="fr-FR" sz="1200" b="1" i="1" dirty="0" smtClean="0">
                <a:latin typeface="Arial" charset="0"/>
              </a:rPr>
              <a:t>	exemple : Challenge de l’Idée, faiseurs de tendances</a:t>
            </a:r>
          </a:p>
          <a:p>
            <a:pPr algn="just">
              <a:spcBef>
                <a:spcPts val="0"/>
              </a:spcBef>
              <a:buNone/>
            </a:pPr>
            <a:endParaRPr lang="fr-FR" altLang="fr-FR" sz="800" b="1" i="1" dirty="0">
              <a:latin typeface="Arial" charset="0"/>
            </a:endParaRPr>
          </a:p>
          <a:p>
            <a:pPr marL="171450" indent="-171450" algn="just">
              <a:spcBef>
                <a:spcPts val="0"/>
              </a:spcBef>
            </a:pPr>
            <a:r>
              <a:rPr lang="fr-FR" altLang="fr-FR" sz="1200" b="1" dirty="0">
                <a:solidFill>
                  <a:srgbClr val="94241F"/>
                </a:solidFill>
                <a:latin typeface="Arial" charset="0"/>
              </a:rPr>
              <a:t> </a:t>
            </a:r>
            <a:r>
              <a:rPr lang="fr-FR" altLang="fr-FR" sz="1200" b="1" dirty="0" smtClean="0">
                <a:solidFill>
                  <a:srgbClr val="96172E"/>
                </a:solidFill>
                <a:latin typeface="Arial" charset="0"/>
              </a:rPr>
              <a:t>appel à des designers </a:t>
            </a:r>
            <a:r>
              <a:rPr lang="fr-FR" altLang="fr-FR" sz="1200" b="1" dirty="0">
                <a:solidFill>
                  <a:srgbClr val="96172E"/>
                </a:solidFill>
                <a:latin typeface="Arial" charset="0"/>
              </a:rPr>
              <a:t>: </a:t>
            </a:r>
            <a:r>
              <a:rPr lang="fr-FR" altLang="fr-FR" sz="1200" b="1" dirty="0" smtClean="0">
                <a:latin typeface="Arial" charset="0"/>
              </a:rPr>
              <a:t> </a:t>
            </a:r>
            <a:endParaRPr lang="fr-FR" altLang="fr-FR" sz="1200" b="1" dirty="0" smtClean="0">
              <a:latin typeface="Arial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	</a:t>
            </a:r>
            <a:r>
              <a:rPr lang="fr-FR" altLang="fr-FR" sz="1200" b="1" i="1" dirty="0" smtClean="0">
                <a:latin typeface="Arial" charset="0"/>
              </a:rPr>
              <a:t>structuration </a:t>
            </a:r>
            <a:r>
              <a:rPr lang="fr-FR" altLang="fr-FR" sz="1200" b="1" i="1" dirty="0" smtClean="0">
                <a:latin typeface="Arial" charset="0"/>
              </a:rPr>
              <a:t>de l’innovation par le design : le Design </a:t>
            </a:r>
            <a:r>
              <a:rPr lang="fr-FR" altLang="fr-FR" sz="1200" b="1" i="1" dirty="0" err="1" smtClean="0">
                <a:latin typeface="Arial" charset="0"/>
              </a:rPr>
              <a:t>Thinking</a:t>
            </a:r>
            <a:r>
              <a:rPr lang="fr-FR" altLang="fr-FR" sz="1200" b="1" i="1" dirty="0" smtClean="0">
                <a:latin typeface="Arial" charset="0"/>
              </a:rPr>
              <a:t> (Brown, 2006)</a:t>
            </a:r>
            <a:endParaRPr lang="fr-FR" altLang="fr-FR" sz="1200" b="1" i="1" dirty="0">
              <a:latin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360622" y="6610350"/>
            <a:ext cx="50670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None/>
            </a:pPr>
            <a:r>
              <a:rPr lang="fr-FR" altLang="fr-FR" sz="1200" dirty="0" smtClean="0">
                <a:latin typeface="Arial" charset="0"/>
              </a:rPr>
              <a:t>d’après </a:t>
            </a:r>
            <a:r>
              <a:rPr lang="fr-FR" altLang="fr-FR" sz="1200" dirty="0">
                <a:latin typeface="Arial" charset="0"/>
              </a:rPr>
              <a:t>S. </a:t>
            </a:r>
            <a:r>
              <a:rPr lang="fr-FR" altLang="fr-FR" sz="1200" dirty="0" err="1">
                <a:latin typeface="Arial" charset="0"/>
              </a:rPr>
              <a:t>Fernez</a:t>
            </a:r>
            <a:r>
              <a:rPr lang="fr-FR" altLang="fr-FR" sz="1200" dirty="0">
                <a:latin typeface="Arial" charset="0"/>
              </a:rPr>
              <a:t>-Walch, F. </a:t>
            </a:r>
            <a:r>
              <a:rPr lang="fr-FR" altLang="fr-FR" sz="1200" dirty="0" err="1">
                <a:latin typeface="Arial" charset="0"/>
              </a:rPr>
              <a:t>Romon</a:t>
            </a:r>
            <a:r>
              <a:rPr lang="fr-FR" altLang="fr-FR" sz="1200" dirty="0">
                <a:latin typeface="Arial" charset="0"/>
              </a:rPr>
              <a:t>. Management de </a:t>
            </a:r>
            <a:r>
              <a:rPr lang="fr-FR" altLang="fr-FR" sz="1200" dirty="0" smtClean="0">
                <a:latin typeface="Arial" charset="0"/>
              </a:rPr>
              <a:t>l’innovation, 2013</a:t>
            </a:r>
            <a:endParaRPr lang="fr-FR" altLang="fr-FR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1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263" y="1816411"/>
            <a:ext cx="8497887" cy="4525962"/>
          </a:xfrm>
        </p:spPr>
        <p:txBody>
          <a:bodyPr rtlCol="0">
            <a:normAutofit/>
          </a:bodyPr>
          <a:lstStyle/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Transition entre la phase « d’émergence des idées » et la phase d’avant-projet</a:t>
            </a:r>
            <a:endParaRPr lang="fr-FR" altLang="fr-FR" sz="1400" b="1" dirty="0">
              <a:solidFill>
                <a:srgbClr val="96172E"/>
              </a:solidFill>
              <a:latin typeface="Arial" charset="0"/>
              <a:cs typeface="+mn-cs"/>
            </a:endParaRPr>
          </a:p>
          <a:p>
            <a:pPr marL="1828800" lvl="4" indent="0" eaLnBrk="1" fontAlgn="auto" hangingPunct="1">
              <a:spcAft>
                <a:spcPts val="0"/>
              </a:spcAft>
              <a:buFont typeface="Lucida Grande"/>
              <a:buNone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23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2440359" y="88690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440358" y="131818"/>
            <a:ext cx="492246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B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. Genèse : faire émerger et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sélectionner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un projet d’innovation</a:t>
            </a:r>
            <a:endParaRPr lang="fr-FR" altLang="fr-FR" sz="2000" b="1" dirty="0">
              <a:solidFill>
                <a:srgbClr val="3333CC"/>
              </a:solidFill>
              <a:latin typeface="Arial" charset="0"/>
            </a:endParaRPr>
          </a:p>
          <a:p>
            <a:pPr defTabSz="914400">
              <a:spcBef>
                <a:spcPct val="50000"/>
              </a:spcBef>
              <a:buNone/>
            </a:pP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40359" y="903971"/>
            <a:ext cx="65893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B.2 Analyse et classement des idées de projet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2440359" y="1234857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42924" y="2482335"/>
            <a:ext cx="8162925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hangingPunct="1">
              <a:spcBef>
                <a:spcPts val="0"/>
              </a:spcBef>
              <a:buNone/>
            </a:pPr>
            <a:r>
              <a:rPr lang="fr-FR" altLang="fr-FR" sz="1400" b="1" dirty="0" smtClean="0">
                <a:solidFill>
                  <a:srgbClr val="92241E"/>
                </a:solidFill>
                <a:latin typeface="Arial" charset="0"/>
              </a:rPr>
              <a:t>- la </a:t>
            </a:r>
            <a:r>
              <a:rPr lang="fr-FR" altLang="fr-FR" sz="1400" b="1" dirty="0">
                <a:solidFill>
                  <a:srgbClr val="92241E"/>
                </a:solidFill>
                <a:latin typeface="Arial" charset="0"/>
              </a:rPr>
              <a:t>phase </a:t>
            </a:r>
            <a:r>
              <a:rPr lang="fr-FR" altLang="fr-FR" sz="1400" b="1" dirty="0" smtClean="0">
                <a:solidFill>
                  <a:srgbClr val="92241E"/>
                </a:solidFill>
                <a:latin typeface="Arial" charset="0"/>
              </a:rPr>
              <a:t>0 </a:t>
            </a:r>
            <a:r>
              <a:rPr lang="fr-FR" altLang="fr-FR" sz="1400" b="1" dirty="0" smtClean="0">
                <a:solidFill>
                  <a:srgbClr val="92241E"/>
                </a:solidFill>
                <a:latin typeface="Arial" charset="0"/>
              </a:rPr>
              <a:t>est </a:t>
            </a:r>
            <a:r>
              <a:rPr lang="fr-FR" altLang="fr-FR" sz="1400" b="1" dirty="0" smtClean="0">
                <a:solidFill>
                  <a:srgbClr val="92241E"/>
                </a:solidFill>
                <a:latin typeface="Arial" charset="0"/>
              </a:rPr>
              <a:t>« </a:t>
            </a:r>
            <a:r>
              <a:rPr lang="fr-FR" altLang="fr-FR" sz="1400" b="1" dirty="0" smtClean="0">
                <a:solidFill>
                  <a:srgbClr val="92241E"/>
                </a:solidFill>
                <a:latin typeface="Arial" charset="0"/>
              </a:rPr>
              <a:t>floue</a:t>
            </a:r>
            <a:r>
              <a:rPr lang="fr-FR" altLang="fr-FR" sz="1400" b="1" dirty="0" smtClean="0">
                <a:solidFill>
                  <a:srgbClr val="92241E"/>
                </a:solidFill>
                <a:latin typeface="Arial" charset="0"/>
              </a:rPr>
              <a:t> » , </a:t>
            </a:r>
            <a:r>
              <a:rPr lang="fr-FR" altLang="fr-FR" sz="1400" b="1" dirty="0" smtClean="0">
                <a:solidFill>
                  <a:srgbClr val="92241E"/>
                </a:solidFill>
                <a:latin typeface="Arial" charset="0"/>
              </a:rPr>
              <a:t>projet = </a:t>
            </a:r>
            <a:r>
              <a:rPr lang="fr-FR" altLang="fr-FR" sz="1400" b="1" dirty="0">
                <a:solidFill>
                  <a:srgbClr val="92241E"/>
                </a:solidFill>
                <a:latin typeface="Arial" charset="0"/>
              </a:rPr>
              <a:t>investissement avant de devenir source de valeur ajoutée</a:t>
            </a:r>
          </a:p>
          <a:p>
            <a:pPr algn="just">
              <a:spcBef>
                <a:spcPts val="0"/>
              </a:spcBef>
              <a:buNone/>
            </a:pPr>
            <a:r>
              <a:rPr lang="fr-FR" altLang="fr-FR" sz="1200" b="1" i="1" dirty="0" smtClean="0">
                <a:latin typeface="Arial" charset="0"/>
              </a:rPr>
              <a:t>	</a:t>
            </a:r>
            <a:endParaRPr lang="fr-FR" altLang="fr-FR" sz="1200" b="1" i="1" dirty="0" smtClean="0">
              <a:latin typeface="Arial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fr-FR" altLang="fr-FR" sz="1200" b="1" i="1" dirty="0">
                <a:latin typeface="Arial" charset="0"/>
              </a:rPr>
              <a:t>	</a:t>
            </a:r>
            <a:r>
              <a:rPr lang="fr-FR" altLang="fr-FR" sz="1200" b="1" i="1" dirty="0" smtClean="0">
                <a:latin typeface="Arial" charset="0"/>
              </a:rPr>
              <a:t>exemple </a:t>
            </a:r>
            <a:r>
              <a:rPr lang="fr-FR" altLang="fr-FR" sz="1200" b="1" i="1" dirty="0" smtClean="0">
                <a:latin typeface="Arial" charset="0"/>
              </a:rPr>
              <a:t>: </a:t>
            </a:r>
            <a:r>
              <a:rPr lang="fr-FR" altLang="fr-FR" sz="1200" b="1" i="1" dirty="0" err="1" smtClean="0">
                <a:latin typeface="Arial" charset="0"/>
              </a:rPr>
              <a:t>BlaBlaCar</a:t>
            </a:r>
            <a:r>
              <a:rPr lang="fr-FR" altLang="fr-FR" sz="1200" b="1" i="1" dirty="0" smtClean="0">
                <a:latin typeface="Arial" charset="0"/>
              </a:rPr>
              <a:t>, des débuts anecdotiques au succès commercial </a:t>
            </a:r>
          </a:p>
          <a:p>
            <a:pPr algn="just">
              <a:spcBef>
                <a:spcPts val="0"/>
              </a:spcBef>
              <a:buNone/>
            </a:pPr>
            <a:endParaRPr lang="fr-FR" altLang="fr-FR" sz="1200" b="1" i="1" dirty="0" smtClean="0">
              <a:latin typeface="Arial" charset="0"/>
            </a:endParaRPr>
          </a:p>
          <a:p>
            <a:pPr algn="just">
              <a:spcBef>
                <a:spcPts val="0"/>
              </a:spcBef>
              <a:buNone/>
            </a:pPr>
            <a:endParaRPr lang="fr-FR" altLang="fr-FR" sz="1200" b="1" i="1" dirty="0" smtClean="0">
              <a:latin typeface="Arial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fr-FR" altLang="fr-FR" sz="1400" b="1" dirty="0">
                <a:solidFill>
                  <a:srgbClr val="92241E"/>
                </a:solidFill>
                <a:latin typeface="Arial" charset="0"/>
              </a:rPr>
              <a:t>- </a:t>
            </a:r>
            <a:r>
              <a:rPr lang="fr-FR" altLang="fr-FR" sz="1400" b="1" dirty="0" smtClean="0">
                <a:solidFill>
                  <a:srgbClr val="92241E"/>
                </a:solidFill>
                <a:latin typeface="Arial" charset="0"/>
              </a:rPr>
              <a:t>pour </a:t>
            </a:r>
            <a:r>
              <a:rPr lang="fr-FR" altLang="fr-FR" sz="1400" b="1" dirty="0">
                <a:solidFill>
                  <a:srgbClr val="92241E"/>
                </a:solidFill>
                <a:latin typeface="Arial" charset="0"/>
              </a:rPr>
              <a:t>chaque projet envisagé, </a:t>
            </a:r>
            <a:r>
              <a:rPr lang="fr-FR" altLang="fr-FR" sz="1400" b="1" dirty="0" smtClean="0">
                <a:solidFill>
                  <a:srgbClr val="92241E"/>
                </a:solidFill>
                <a:latin typeface="Arial" charset="0"/>
              </a:rPr>
              <a:t>la stratégie est explicitée, incarnée </a:t>
            </a:r>
            <a:r>
              <a:rPr lang="fr-FR" altLang="fr-FR" sz="1400" b="1" dirty="0">
                <a:solidFill>
                  <a:srgbClr val="92241E"/>
                </a:solidFill>
                <a:latin typeface="Arial" charset="0"/>
              </a:rPr>
              <a:t>en concepts</a:t>
            </a:r>
          </a:p>
          <a:p>
            <a:pPr algn="just">
              <a:spcBef>
                <a:spcPts val="0"/>
              </a:spcBef>
              <a:buNone/>
            </a:pPr>
            <a:endParaRPr lang="fr-FR" altLang="fr-FR" sz="800" b="1" i="1" dirty="0">
              <a:latin typeface="Arial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fr-FR" altLang="fr-FR" sz="1200" b="1" i="1" dirty="0">
                <a:latin typeface="Arial" charset="0"/>
              </a:rPr>
              <a:t>	exemple </a:t>
            </a:r>
            <a:r>
              <a:rPr lang="fr-FR" altLang="fr-FR" sz="1200" b="1" i="1" dirty="0" smtClean="0">
                <a:latin typeface="Arial" charset="0"/>
              </a:rPr>
              <a:t>: la </a:t>
            </a:r>
            <a:r>
              <a:rPr lang="fr-FR" altLang="fr-FR" sz="1200" b="1" i="1" dirty="0">
                <a:latin typeface="Arial" charset="0"/>
              </a:rPr>
              <a:t>salade prête à </a:t>
            </a:r>
            <a:r>
              <a:rPr lang="fr-FR" altLang="fr-FR" sz="1200" b="1" i="1" dirty="0" smtClean="0">
                <a:latin typeface="Arial" charset="0"/>
              </a:rPr>
              <a:t>l’emploi</a:t>
            </a:r>
            <a:endParaRPr lang="fr-FR" altLang="fr-FR" sz="1200" b="1" i="1" dirty="0">
              <a:latin typeface="Arial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fr-FR" altLang="fr-FR" sz="1200" b="1" i="1" dirty="0">
                <a:latin typeface="Arial" charset="0"/>
              </a:rPr>
              <a:t>		- concept marketing / besoin : une nourriture sans préparation et saine</a:t>
            </a:r>
          </a:p>
          <a:p>
            <a:pPr algn="just">
              <a:spcBef>
                <a:spcPts val="0"/>
              </a:spcBef>
              <a:buNone/>
            </a:pPr>
            <a:r>
              <a:rPr lang="fr-FR" altLang="fr-FR" sz="1200" b="1" i="1" dirty="0">
                <a:latin typeface="Arial" charset="0"/>
              </a:rPr>
              <a:t>		- concept technologique : un mode de conservation sous atmosphère contrôlée</a:t>
            </a:r>
          </a:p>
          <a:p>
            <a:pPr algn="just">
              <a:spcBef>
                <a:spcPts val="0"/>
              </a:spcBef>
              <a:buNone/>
            </a:pPr>
            <a:r>
              <a:rPr lang="fr-FR" altLang="fr-FR" sz="1200" b="1" i="1" dirty="0">
                <a:latin typeface="Arial" charset="0"/>
              </a:rPr>
              <a:t>		- concept de design / perception : un emballage transparent, pour visualiser la fraîcheur </a:t>
            </a:r>
          </a:p>
          <a:p>
            <a:pPr algn="just">
              <a:spcBef>
                <a:spcPts val="0"/>
              </a:spcBef>
              <a:buNone/>
            </a:pPr>
            <a:endParaRPr lang="fr-FR" altLang="fr-FR" sz="1400" b="1" dirty="0" smtClean="0">
              <a:solidFill>
                <a:srgbClr val="92241E"/>
              </a:solidFill>
              <a:latin typeface="Arial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fr-FR" altLang="fr-FR" sz="1400" b="1" dirty="0" smtClean="0">
                <a:solidFill>
                  <a:srgbClr val="92241E"/>
                </a:solidFill>
                <a:latin typeface="Arial" charset="0"/>
              </a:rPr>
              <a:t>- la phase 1, l’avant-projet est une phase d’analyse, de tri et de sélection</a:t>
            </a:r>
            <a:endParaRPr lang="fr-FR" altLang="fr-FR" sz="1200" b="1" i="1" dirty="0" smtClean="0">
              <a:solidFill>
                <a:srgbClr val="92241E"/>
              </a:solidFill>
              <a:latin typeface="Arial" charset="0"/>
            </a:endParaRPr>
          </a:p>
          <a:p>
            <a:pPr algn="just">
              <a:spcBef>
                <a:spcPts val="0"/>
              </a:spcBef>
              <a:buNone/>
            </a:pPr>
            <a:endParaRPr lang="fr-FR" altLang="fr-FR" sz="1200" b="1" i="1" dirty="0" smtClean="0">
              <a:latin typeface="Arial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fr-FR" altLang="fr-FR" sz="1200" b="1" i="1" dirty="0">
                <a:latin typeface="Arial" charset="0"/>
              </a:rPr>
              <a:t>	</a:t>
            </a:r>
            <a:r>
              <a:rPr lang="fr-FR" altLang="fr-FR" sz="1200" b="1" i="1" dirty="0" smtClean="0">
                <a:latin typeface="Arial" charset="0"/>
              </a:rPr>
              <a:t>-&gt; </a:t>
            </a:r>
            <a:r>
              <a:rPr lang="fr-FR" altLang="fr-FR" sz="1200" b="1" dirty="0" smtClean="0">
                <a:latin typeface="Arial" charset="0"/>
              </a:rPr>
              <a:t>avant tout </a:t>
            </a:r>
            <a:r>
              <a:rPr lang="fr-FR" altLang="fr-FR" sz="1200" b="1" dirty="0" smtClean="0">
                <a:latin typeface="Arial" charset="0"/>
              </a:rPr>
              <a:t>: </a:t>
            </a:r>
            <a:r>
              <a:rPr lang="fr-FR" altLang="fr-FR" sz="1200" b="1" dirty="0" smtClean="0">
                <a:solidFill>
                  <a:srgbClr val="92241E"/>
                </a:solidFill>
                <a:latin typeface="Arial" charset="0"/>
              </a:rPr>
              <a:t>analyse </a:t>
            </a:r>
            <a:r>
              <a:rPr lang="fr-FR" altLang="fr-FR" sz="1200" b="1" dirty="0" smtClean="0">
                <a:solidFill>
                  <a:srgbClr val="92241E"/>
                </a:solidFill>
                <a:latin typeface="Arial" charset="0"/>
              </a:rPr>
              <a:t>d’antériorité </a:t>
            </a:r>
            <a:r>
              <a:rPr lang="fr-FR" altLang="fr-FR" sz="1200" b="1" dirty="0" smtClean="0">
                <a:latin typeface="Arial" charset="0"/>
              </a:rPr>
              <a:t>(pour</a:t>
            </a:r>
            <a:r>
              <a:rPr lang="fr-FR" altLang="fr-FR" sz="1200" b="1" dirty="0" smtClean="0">
                <a:latin typeface="Arial" charset="0"/>
              </a:rPr>
              <a:t> </a:t>
            </a:r>
            <a:r>
              <a:rPr lang="fr-FR" altLang="fr-FR" sz="1200" b="1" dirty="0" smtClean="0">
                <a:latin typeface="Arial" charset="0"/>
              </a:rPr>
              <a:t>ne pas « réinventer la poudre » </a:t>
            </a:r>
            <a:r>
              <a:rPr lang="fr-FR" altLang="fr-FR" sz="1200" b="1" dirty="0" smtClean="0">
                <a:latin typeface="Arial" charset="0"/>
              </a:rPr>
              <a:t>!!)</a:t>
            </a:r>
            <a:endParaRPr lang="fr-FR" altLang="fr-FR" sz="1200" b="1" i="1" dirty="0">
              <a:latin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939349" y="6610350"/>
            <a:ext cx="56810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None/>
            </a:pPr>
            <a:r>
              <a:rPr lang="fr-FR" altLang="fr-FR" sz="1200" dirty="0" smtClean="0">
                <a:latin typeface="Arial" charset="0"/>
              </a:rPr>
              <a:t>exemple d’après </a:t>
            </a:r>
            <a:r>
              <a:rPr lang="fr-FR" altLang="fr-FR" sz="1200" dirty="0">
                <a:latin typeface="Arial" charset="0"/>
              </a:rPr>
              <a:t>S. </a:t>
            </a:r>
            <a:r>
              <a:rPr lang="fr-FR" altLang="fr-FR" sz="1200" dirty="0" err="1">
                <a:latin typeface="Arial" charset="0"/>
              </a:rPr>
              <a:t>Fernez</a:t>
            </a:r>
            <a:r>
              <a:rPr lang="fr-FR" altLang="fr-FR" sz="1200" dirty="0">
                <a:latin typeface="Arial" charset="0"/>
              </a:rPr>
              <a:t>-Walch, F. </a:t>
            </a:r>
            <a:r>
              <a:rPr lang="fr-FR" altLang="fr-FR" sz="1200" dirty="0" err="1">
                <a:latin typeface="Arial" charset="0"/>
              </a:rPr>
              <a:t>Romon</a:t>
            </a:r>
            <a:r>
              <a:rPr lang="fr-FR" altLang="fr-FR" sz="1200" dirty="0">
                <a:latin typeface="Arial" charset="0"/>
              </a:rPr>
              <a:t>. Management de </a:t>
            </a:r>
            <a:r>
              <a:rPr lang="fr-FR" altLang="fr-FR" sz="1200" dirty="0" smtClean="0">
                <a:latin typeface="Arial" charset="0"/>
              </a:rPr>
              <a:t>l’innovation, 2013</a:t>
            </a:r>
            <a:endParaRPr lang="fr-FR" altLang="fr-FR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9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263" y="1689195"/>
            <a:ext cx="8497887" cy="4525962"/>
          </a:xfrm>
        </p:spPr>
        <p:txBody>
          <a:bodyPr rtlCol="0">
            <a:normAutofit/>
          </a:bodyPr>
          <a:lstStyle/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La phase d’avant-projet questionne selon une grille de critères </a:t>
            </a: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pour </a:t>
            </a: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: </a:t>
            </a:r>
            <a:endParaRPr lang="fr-FR" altLang="fr-FR" sz="1400" b="1" dirty="0">
              <a:solidFill>
                <a:srgbClr val="96172E"/>
              </a:solidFill>
              <a:latin typeface="Arial" charset="0"/>
              <a:cs typeface="+mn-cs"/>
            </a:endParaRPr>
          </a:p>
          <a:p>
            <a:pPr marL="1828800" lvl="4" indent="0" eaLnBrk="1" fontAlgn="auto" hangingPunct="1">
              <a:spcAft>
                <a:spcPts val="0"/>
              </a:spcAft>
              <a:buFont typeface="Lucida Grande"/>
              <a:buNone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24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2440359" y="88690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440358" y="131818"/>
            <a:ext cx="492246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B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. Genèse : faire émerger et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sélectionner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un projet d’innovation</a:t>
            </a:r>
            <a:endParaRPr lang="fr-FR" altLang="fr-FR" sz="2000" b="1" dirty="0">
              <a:solidFill>
                <a:srgbClr val="3333CC"/>
              </a:solidFill>
              <a:latin typeface="Arial" charset="0"/>
            </a:endParaRPr>
          </a:p>
          <a:p>
            <a:pPr defTabSz="914400">
              <a:spcBef>
                <a:spcPct val="50000"/>
              </a:spcBef>
              <a:buNone/>
            </a:pP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40359" y="903971"/>
            <a:ext cx="65893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B.2 Analyse et classement des idées de projet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2440359" y="1234857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42924" y="2156344"/>
            <a:ext cx="81629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71450" indent="-171450" algn="just">
              <a:spcBef>
                <a:spcPts val="0"/>
              </a:spcBef>
            </a:pPr>
            <a:r>
              <a:rPr lang="fr-FR" altLang="fr-FR" sz="1200" b="1" dirty="0" smtClean="0">
                <a:latin typeface="Arial" charset="0"/>
              </a:rPr>
              <a:t>Situer </a:t>
            </a:r>
            <a:r>
              <a:rPr lang="fr-FR" altLang="fr-FR" sz="1200" b="1" dirty="0">
                <a:latin typeface="Arial" charset="0"/>
              </a:rPr>
              <a:t>le projet dans son </a:t>
            </a:r>
            <a:r>
              <a:rPr lang="fr-FR" altLang="fr-FR" sz="1200" b="1" dirty="0" smtClean="0">
                <a:solidFill>
                  <a:srgbClr val="94251F"/>
                </a:solidFill>
                <a:latin typeface="Arial" charset="0"/>
              </a:rPr>
              <a:t>contexte </a:t>
            </a:r>
          </a:p>
          <a:p>
            <a:pPr algn="just">
              <a:spcBef>
                <a:spcPts val="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	- besoins</a:t>
            </a:r>
            <a:r>
              <a:rPr lang="fr-FR" altLang="fr-FR" sz="1200" b="1" dirty="0">
                <a:latin typeface="Arial" charset="0"/>
              </a:rPr>
              <a:t>, </a:t>
            </a:r>
            <a:endParaRPr lang="fr-FR" altLang="fr-FR" sz="1200" b="1" dirty="0" smtClean="0">
              <a:latin typeface="Arial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	- </a:t>
            </a:r>
            <a:r>
              <a:rPr lang="fr-FR" altLang="fr-FR" sz="1200" b="1" dirty="0">
                <a:latin typeface="Arial" charset="0"/>
              </a:rPr>
              <a:t>intérêt commercial d’une nouvelle </a:t>
            </a:r>
            <a:r>
              <a:rPr lang="fr-FR" altLang="fr-FR" sz="1200" b="1" dirty="0" smtClean="0">
                <a:latin typeface="Arial" charset="0"/>
              </a:rPr>
              <a:t>technologie,</a:t>
            </a:r>
          </a:p>
          <a:p>
            <a:pPr algn="just">
              <a:spcBef>
                <a:spcPts val="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	- facteurs </a:t>
            </a:r>
            <a:r>
              <a:rPr lang="fr-FR" altLang="fr-FR" sz="1200" b="1" dirty="0">
                <a:latin typeface="Arial" charset="0"/>
              </a:rPr>
              <a:t>de différenciation du </a:t>
            </a:r>
            <a:r>
              <a:rPr lang="fr-FR" altLang="fr-FR" sz="1200" b="1" dirty="0" smtClean="0">
                <a:latin typeface="Arial" charset="0"/>
              </a:rPr>
              <a:t>produit,</a:t>
            </a:r>
            <a:endParaRPr lang="fr-FR" altLang="fr-FR" sz="1200" b="1" dirty="0">
              <a:latin typeface="Arial" charset="0"/>
            </a:endParaRPr>
          </a:p>
          <a:p>
            <a:pPr algn="just">
              <a:spcBef>
                <a:spcPts val="0"/>
              </a:spcBef>
              <a:buNone/>
            </a:pPr>
            <a:endParaRPr lang="fr-FR" altLang="fr-FR" sz="1200" b="1" dirty="0">
              <a:latin typeface="Arial" charset="0"/>
            </a:endParaRPr>
          </a:p>
          <a:p>
            <a:pPr marL="171450" indent="-171450" algn="just">
              <a:spcBef>
                <a:spcPts val="0"/>
              </a:spcBef>
            </a:pPr>
            <a:r>
              <a:rPr lang="fr-FR" altLang="fr-FR" sz="1200" b="1" dirty="0">
                <a:latin typeface="Arial" charset="0"/>
              </a:rPr>
              <a:t>Etablir un bilan des </a:t>
            </a:r>
            <a:r>
              <a:rPr lang="fr-FR" altLang="fr-FR" sz="1200" b="1" dirty="0">
                <a:solidFill>
                  <a:srgbClr val="94251F"/>
                </a:solidFill>
                <a:latin typeface="Arial" charset="0"/>
              </a:rPr>
              <a:t>ressources </a:t>
            </a:r>
            <a:endParaRPr lang="fr-FR" altLang="fr-FR" sz="1200" b="1" dirty="0" smtClean="0">
              <a:solidFill>
                <a:srgbClr val="94251F"/>
              </a:solidFill>
              <a:latin typeface="Arial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fr-FR" altLang="fr-FR" sz="1200" b="1" dirty="0">
                <a:latin typeface="Arial" charset="0"/>
              </a:rPr>
              <a:t>	</a:t>
            </a:r>
            <a:r>
              <a:rPr lang="fr-FR" altLang="fr-FR" sz="1200" b="1" dirty="0" smtClean="0">
                <a:latin typeface="Arial" charset="0"/>
              </a:rPr>
              <a:t>- internes </a:t>
            </a:r>
            <a:r>
              <a:rPr lang="fr-FR" altLang="fr-FR" sz="1200" b="1" dirty="0" smtClean="0">
                <a:latin typeface="Arial" charset="0"/>
              </a:rPr>
              <a:t>/ externes</a:t>
            </a:r>
            <a:r>
              <a:rPr lang="fr-FR" altLang="fr-FR" sz="1200" b="1" dirty="0">
                <a:latin typeface="Arial" charset="0"/>
              </a:rPr>
              <a:t>, opportunités de </a:t>
            </a:r>
            <a:r>
              <a:rPr lang="fr-FR" altLang="fr-FR" sz="1200" b="1" dirty="0" smtClean="0">
                <a:latin typeface="Arial" charset="0"/>
              </a:rPr>
              <a:t>partenariats</a:t>
            </a:r>
          </a:p>
          <a:p>
            <a:pPr algn="just">
              <a:spcBef>
                <a:spcPts val="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	- </a:t>
            </a:r>
            <a:r>
              <a:rPr lang="fr-FR" altLang="fr-FR" sz="1200" b="1" dirty="0">
                <a:latin typeface="Arial" charset="0"/>
              </a:rPr>
              <a:t>faisabilité </a:t>
            </a:r>
            <a:r>
              <a:rPr lang="fr-FR" altLang="fr-FR" sz="1200" b="1" dirty="0" smtClean="0">
                <a:latin typeface="Arial" charset="0"/>
              </a:rPr>
              <a:t>technique</a:t>
            </a:r>
            <a:endParaRPr lang="fr-FR" altLang="fr-FR" sz="1200" b="1" dirty="0">
              <a:latin typeface="Arial" charset="0"/>
            </a:endParaRPr>
          </a:p>
          <a:p>
            <a:pPr algn="just">
              <a:spcBef>
                <a:spcPts val="0"/>
              </a:spcBef>
              <a:buNone/>
            </a:pPr>
            <a:endParaRPr lang="fr-FR" altLang="fr-FR" sz="1200" b="1" dirty="0" smtClean="0">
              <a:latin typeface="Arial" charset="0"/>
            </a:endParaRPr>
          </a:p>
          <a:p>
            <a:pPr marL="171450" indent="-171450" algn="just">
              <a:spcBef>
                <a:spcPts val="0"/>
              </a:spcBef>
            </a:pPr>
            <a:r>
              <a:rPr lang="fr-FR" altLang="fr-FR" sz="1200" b="1" dirty="0" smtClean="0">
                <a:latin typeface="Arial" charset="0"/>
              </a:rPr>
              <a:t>Scénariser </a:t>
            </a:r>
            <a:r>
              <a:rPr lang="fr-FR" altLang="fr-FR" sz="1200" b="1" dirty="0">
                <a:latin typeface="Arial" charset="0"/>
              </a:rPr>
              <a:t>et analyser les </a:t>
            </a:r>
            <a:r>
              <a:rPr lang="fr-FR" altLang="fr-FR" sz="1200" b="1" dirty="0">
                <a:solidFill>
                  <a:srgbClr val="94251F"/>
                </a:solidFill>
                <a:latin typeface="Arial" charset="0"/>
              </a:rPr>
              <a:t>risques </a:t>
            </a:r>
            <a:endParaRPr lang="fr-FR" altLang="fr-FR" sz="1200" b="1" dirty="0" smtClean="0">
              <a:solidFill>
                <a:srgbClr val="94251F"/>
              </a:solidFill>
              <a:latin typeface="Arial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fr-FR" altLang="fr-FR" sz="1200" b="1" dirty="0">
                <a:latin typeface="Arial" charset="0"/>
              </a:rPr>
              <a:t>	</a:t>
            </a:r>
            <a:r>
              <a:rPr lang="fr-FR" altLang="fr-FR" sz="1200" b="1" dirty="0" smtClean="0">
                <a:latin typeface="Arial" charset="0"/>
              </a:rPr>
              <a:t>- approche </a:t>
            </a:r>
            <a:r>
              <a:rPr lang="fr-FR" altLang="fr-FR" sz="1200" b="1" dirty="0">
                <a:latin typeface="Arial" charset="0"/>
              </a:rPr>
              <a:t>heuristique, simulation, retour </a:t>
            </a:r>
            <a:r>
              <a:rPr lang="fr-FR" altLang="fr-FR" sz="1200" b="1" dirty="0" smtClean="0">
                <a:latin typeface="Arial" charset="0"/>
              </a:rPr>
              <a:t>d’expérience</a:t>
            </a:r>
          </a:p>
          <a:p>
            <a:pPr algn="just">
              <a:spcBef>
                <a:spcPts val="0"/>
              </a:spcBef>
              <a:buNone/>
            </a:pPr>
            <a:endParaRPr lang="fr-FR" altLang="fr-FR" sz="1200" b="1" dirty="0">
              <a:latin typeface="Arial" charset="0"/>
            </a:endParaRPr>
          </a:p>
          <a:p>
            <a:pPr marL="171450" indent="-171450" algn="just">
              <a:spcBef>
                <a:spcPts val="0"/>
              </a:spcBef>
            </a:pPr>
            <a:r>
              <a:rPr lang="fr-FR" altLang="fr-FR" sz="1200" b="1" dirty="0">
                <a:latin typeface="Arial" charset="0"/>
              </a:rPr>
              <a:t>Penser la </a:t>
            </a:r>
            <a:r>
              <a:rPr lang="fr-FR" altLang="fr-FR" sz="1200" b="1" dirty="0">
                <a:solidFill>
                  <a:srgbClr val="94251F"/>
                </a:solidFill>
                <a:latin typeface="Arial" charset="0"/>
              </a:rPr>
              <a:t>valorisation</a:t>
            </a:r>
            <a:r>
              <a:rPr lang="fr-FR" altLang="fr-FR" sz="1200" b="1" dirty="0">
                <a:latin typeface="Arial" charset="0"/>
              </a:rPr>
              <a:t> des résultats obtenus </a:t>
            </a:r>
            <a:endParaRPr lang="fr-FR" altLang="fr-FR" sz="1200" b="1" dirty="0" smtClean="0">
              <a:latin typeface="Arial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fr-FR" altLang="fr-FR" sz="1200" b="1" dirty="0">
                <a:latin typeface="Arial" charset="0"/>
              </a:rPr>
              <a:t>	</a:t>
            </a:r>
            <a:r>
              <a:rPr lang="fr-FR" altLang="fr-FR" sz="1200" b="1" dirty="0" smtClean="0">
                <a:latin typeface="Arial" charset="0"/>
              </a:rPr>
              <a:t>- </a:t>
            </a:r>
            <a:r>
              <a:rPr lang="fr-FR" altLang="fr-FR" sz="1200" b="1" dirty="0" smtClean="0">
                <a:latin typeface="Arial" charset="0"/>
              </a:rPr>
              <a:t>gains </a:t>
            </a:r>
            <a:r>
              <a:rPr lang="fr-FR" altLang="fr-FR" sz="1200" b="1" dirty="0" smtClean="0">
                <a:latin typeface="Arial" charset="0"/>
              </a:rPr>
              <a:t>financiers, techniques, intellectuels, en termes d’image…</a:t>
            </a:r>
          </a:p>
          <a:p>
            <a:pPr algn="just">
              <a:spcBef>
                <a:spcPts val="0"/>
              </a:spcBef>
              <a:buNone/>
            </a:pPr>
            <a:endParaRPr lang="fr-FR" altLang="fr-FR" sz="1200" b="1" dirty="0" smtClean="0">
              <a:latin typeface="Arial" charset="0"/>
            </a:endParaRPr>
          </a:p>
          <a:p>
            <a:pPr marL="171450" indent="-171450" algn="just">
              <a:spcBef>
                <a:spcPts val="0"/>
              </a:spcBef>
            </a:pPr>
            <a:r>
              <a:rPr lang="fr-FR" altLang="fr-FR" sz="1200" b="1" dirty="0" smtClean="0">
                <a:latin typeface="Arial" charset="0"/>
              </a:rPr>
              <a:t>Estimer </a:t>
            </a:r>
            <a:r>
              <a:rPr lang="fr-FR" altLang="fr-FR" sz="1200" b="1" dirty="0">
                <a:latin typeface="Arial" charset="0"/>
              </a:rPr>
              <a:t>le </a:t>
            </a:r>
            <a:r>
              <a:rPr lang="fr-FR" altLang="fr-FR" sz="1200" b="1" dirty="0">
                <a:solidFill>
                  <a:srgbClr val="94251F"/>
                </a:solidFill>
                <a:latin typeface="Arial" charset="0"/>
              </a:rPr>
              <a:t>coût complet </a:t>
            </a:r>
            <a:r>
              <a:rPr lang="fr-FR" altLang="fr-FR" sz="1200" b="1" dirty="0">
                <a:latin typeface="Arial" charset="0"/>
              </a:rPr>
              <a:t>du </a:t>
            </a:r>
            <a:r>
              <a:rPr lang="fr-FR" altLang="fr-FR" sz="1200" b="1" dirty="0" smtClean="0">
                <a:latin typeface="Arial" charset="0"/>
              </a:rPr>
              <a:t>projet</a:t>
            </a:r>
          </a:p>
          <a:p>
            <a:pPr algn="just">
              <a:spcBef>
                <a:spcPts val="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	- rentabilité, au sens large</a:t>
            </a:r>
            <a:endParaRPr lang="fr-FR" altLang="fr-FR" sz="1200" b="1" dirty="0">
              <a:latin typeface="Arial" charset="0"/>
            </a:endParaRPr>
          </a:p>
          <a:p>
            <a:pPr marL="171450" indent="-171450" algn="just">
              <a:spcBef>
                <a:spcPts val="0"/>
              </a:spcBef>
            </a:pPr>
            <a:endParaRPr lang="fr-FR" altLang="fr-FR" sz="1200" b="1" dirty="0" smtClean="0">
              <a:latin typeface="Arial" charset="0"/>
            </a:endParaRPr>
          </a:p>
          <a:p>
            <a:pPr marL="171450" indent="-171450" algn="just">
              <a:spcBef>
                <a:spcPts val="0"/>
              </a:spcBef>
            </a:pPr>
            <a:endParaRPr lang="fr-FR" altLang="fr-FR" sz="1200" b="1" dirty="0">
              <a:latin typeface="Arial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-&gt; cette analyse de </a:t>
            </a:r>
            <a:r>
              <a:rPr lang="fr-FR" altLang="fr-FR" sz="1200" b="1" dirty="0" smtClean="0">
                <a:solidFill>
                  <a:srgbClr val="94251F"/>
                </a:solidFill>
                <a:latin typeface="Arial" charset="0"/>
              </a:rPr>
              <a:t>faisabilité, viabilité, désirabilité </a:t>
            </a:r>
            <a:r>
              <a:rPr lang="fr-FR" altLang="fr-FR" sz="1200" b="1" dirty="0" smtClean="0">
                <a:latin typeface="Arial" charset="0"/>
              </a:rPr>
              <a:t>conduit à une </a:t>
            </a:r>
            <a:r>
              <a:rPr lang="fr-FR" altLang="fr-FR" sz="1200" b="1" dirty="0">
                <a:solidFill>
                  <a:srgbClr val="94251F"/>
                </a:solidFill>
                <a:latin typeface="Arial" charset="0"/>
              </a:rPr>
              <a:t>analyse </a:t>
            </a:r>
            <a:r>
              <a:rPr lang="fr-FR" altLang="fr-FR" sz="1200" b="1" dirty="0" smtClean="0">
                <a:solidFill>
                  <a:srgbClr val="94251F"/>
                </a:solidFill>
                <a:latin typeface="Arial" charset="0"/>
              </a:rPr>
              <a:t>multicritères </a:t>
            </a:r>
            <a:r>
              <a:rPr lang="fr-FR" altLang="fr-FR" sz="1200" b="1" dirty="0" smtClean="0">
                <a:latin typeface="Arial" charset="0"/>
              </a:rPr>
              <a:t>pour trier puis choisir</a:t>
            </a:r>
            <a:endParaRPr lang="fr-FR" altLang="fr-FR" sz="1200" b="1" dirty="0">
              <a:latin typeface="Arial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473271" y="6610350"/>
            <a:ext cx="26132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None/>
            </a:pPr>
            <a:r>
              <a:rPr lang="fr-FR" altLang="fr-FR" sz="1200" dirty="0">
                <a:latin typeface="Arial" charset="0"/>
              </a:rPr>
              <a:t>d</a:t>
            </a:r>
            <a:r>
              <a:rPr lang="fr-FR" altLang="fr-FR" sz="1200" dirty="0" smtClean="0">
                <a:latin typeface="Arial" charset="0"/>
              </a:rPr>
              <a:t>’après Sylvie Mira-</a:t>
            </a:r>
            <a:r>
              <a:rPr lang="fr-FR" altLang="fr-FR" sz="1200" dirty="0" err="1" smtClean="0">
                <a:latin typeface="Arial" charset="0"/>
              </a:rPr>
              <a:t>Bonnardel</a:t>
            </a:r>
            <a:r>
              <a:rPr lang="fr-FR" altLang="fr-FR" sz="1200" dirty="0" smtClean="0">
                <a:latin typeface="Arial" charset="0"/>
              </a:rPr>
              <a:t>, ECL</a:t>
            </a:r>
            <a:endParaRPr lang="fr-FR" altLang="fr-FR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0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263" y="1561979"/>
            <a:ext cx="8497887" cy="4525962"/>
          </a:xfrm>
        </p:spPr>
        <p:txBody>
          <a:bodyPr rtlCol="0">
            <a:normAutofit/>
          </a:bodyPr>
          <a:lstStyle/>
          <a:p>
            <a:pPr marL="1828800" lvl="4" indent="0" eaLnBrk="1" fontAlgn="auto" hangingPunct="1">
              <a:spcAft>
                <a:spcPts val="0"/>
              </a:spcAft>
              <a:buFont typeface="Lucida Grande"/>
              <a:buNone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25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2440359" y="88690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440358" y="131818"/>
            <a:ext cx="492246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B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. Genèse : faire émerger et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sélectionner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un projet d’innovation</a:t>
            </a:r>
            <a:endParaRPr lang="fr-FR" altLang="fr-FR" sz="2000" b="1" dirty="0">
              <a:solidFill>
                <a:srgbClr val="3333CC"/>
              </a:solidFill>
              <a:latin typeface="Arial" charset="0"/>
            </a:endParaRPr>
          </a:p>
          <a:p>
            <a:pPr defTabSz="914400">
              <a:spcBef>
                <a:spcPct val="50000"/>
              </a:spcBef>
              <a:buNone/>
            </a:pP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40359" y="903971"/>
            <a:ext cx="65893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B.2 Analyse et classement des idées de projet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2440359" y="1234857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531658" y="6610350"/>
            <a:ext cx="44964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None/>
            </a:pPr>
            <a:r>
              <a:rPr lang="fr-FR" altLang="fr-FR" sz="1200" dirty="0" smtClean="0">
                <a:latin typeface="Arial" charset="0"/>
              </a:rPr>
              <a:t>S</a:t>
            </a:r>
            <a:r>
              <a:rPr lang="fr-FR" altLang="fr-FR" sz="1200" dirty="0">
                <a:latin typeface="Arial" charset="0"/>
              </a:rPr>
              <a:t>. </a:t>
            </a:r>
            <a:r>
              <a:rPr lang="fr-FR" altLang="fr-FR" sz="1200" dirty="0" err="1">
                <a:latin typeface="Arial" charset="0"/>
              </a:rPr>
              <a:t>Fernez</a:t>
            </a:r>
            <a:r>
              <a:rPr lang="fr-FR" altLang="fr-FR" sz="1200" dirty="0">
                <a:latin typeface="Arial" charset="0"/>
              </a:rPr>
              <a:t>-Walch, F. </a:t>
            </a:r>
            <a:r>
              <a:rPr lang="fr-FR" altLang="fr-FR" sz="1200" dirty="0" err="1">
                <a:latin typeface="Arial" charset="0"/>
              </a:rPr>
              <a:t>Romon</a:t>
            </a:r>
            <a:r>
              <a:rPr lang="fr-FR" altLang="fr-FR" sz="1200" dirty="0">
                <a:latin typeface="Arial" charset="0"/>
              </a:rPr>
              <a:t>. Management de </a:t>
            </a:r>
            <a:r>
              <a:rPr lang="fr-FR" altLang="fr-FR" sz="1200" dirty="0" smtClean="0">
                <a:latin typeface="Arial" charset="0"/>
              </a:rPr>
              <a:t>l’innovation, 2013</a:t>
            </a:r>
            <a:endParaRPr lang="fr-FR" altLang="fr-FR" sz="1200" dirty="0"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109" y="2399041"/>
            <a:ext cx="4523428" cy="38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733954" y="1881642"/>
            <a:ext cx="3351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Exemple de représentation graphique pour comparer deux projets potentiels d’innovation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0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e 2"/>
          <p:cNvGrpSpPr>
            <a:grpSpLocks/>
          </p:cNvGrpSpPr>
          <p:nvPr/>
        </p:nvGrpSpPr>
        <p:grpSpPr bwMode="auto">
          <a:xfrm>
            <a:off x="-12254" y="1612684"/>
            <a:ext cx="9156254" cy="5240726"/>
            <a:chOff x="0" y="0"/>
            <a:chExt cx="9156254" cy="6858000"/>
          </a:xfrm>
        </p:grpSpPr>
        <p:sp>
          <p:nvSpPr>
            <p:cNvPr id="6249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56254" cy="685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fr-FR" altLang="fr-FR" sz="1800" smtClean="0">
                <a:latin typeface="Arial" charset="0"/>
              </a:endParaRPr>
            </a:p>
          </p:txBody>
        </p:sp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179512" y="982556"/>
              <a:ext cx="8770008" cy="5627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7173" name="Text Box 7"/>
            <p:cNvSpPr txBox="1">
              <a:spLocks noChangeArrowheads="1"/>
            </p:cNvSpPr>
            <p:nvPr/>
          </p:nvSpPr>
          <p:spPr bwMode="auto">
            <a:xfrm>
              <a:off x="757808" y="116631"/>
              <a:ext cx="7977310" cy="86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ts val="0"/>
                </a:spcBef>
                <a:buFontTx/>
                <a:buNone/>
              </a:pPr>
              <a:r>
                <a:rPr lang="fr-FR" altLang="fr-FR" sz="1600" b="1" dirty="0" smtClean="0">
                  <a:latin typeface="Arial" charset="0"/>
                </a:rPr>
                <a:t>En PE, pour une partie des sujets « ouverts à reformulation »,</a:t>
              </a:r>
            </a:p>
            <a:p>
              <a:pPr>
                <a:spcBef>
                  <a:spcPts val="0"/>
                </a:spcBef>
                <a:buFontTx/>
                <a:buNone/>
              </a:pPr>
              <a:r>
                <a:rPr lang="fr-FR" altLang="fr-FR" sz="1600" b="1" dirty="0" smtClean="0">
                  <a:latin typeface="Arial" charset="0"/>
                </a:rPr>
                <a:t> un exemple d’accompagnement </a:t>
              </a:r>
              <a:r>
                <a:rPr lang="fr-FR" altLang="fr-FR" sz="1600" b="1" dirty="0" smtClean="0">
                  <a:latin typeface="Arial" charset="0"/>
                </a:rPr>
                <a:t>à la </a:t>
              </a:r>
              <a:r>
                <a:rPr lang="fr-FR" altLang="fr-FR" sz="1600" b="1" dirty="0" smtClean="0">
                  <a:latin typeface="Arial" charset="0"/>
                </a:rPr>
                <a:t>créativité : le Design </a:t>
              </a:r>
              <a:r>
                <a:rPr lang="fr-FR" altLang="fr-FR" sz="1600" b="1" dirty="0" err="1" smtClean="0">
                  <a:latin typeface="Arial" charset="0"/>
                </a:rPr>
                <a:t>Thinking</a:t>
              </a:r>
              <a:r>
                <a:rPr lang="fr-FR" altLang="fr-FR" sz="1600" b="1" dirty="0" smtClean="0">
                  <a:latin typeface="Arial" charset="0"/>
                </a:rPr>
                <a:t> (DT)</a:t>
              </a:r>
            </a:p>
            <a:p>
              <a:pPr>
                <a:spcBef>
                  <a:spcPts val="0"/>
                </a:spcBef>
                <a:buFontTx/>
                <a:buNone/>
              </a:pPr>
              <a:endParaRPr lang="fr-FR" altLang="fr-FR" sz="500" b="1" dirty="0" smtClean="0">
                <a:latin typeface="Arial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100135" y="3149130"/>
            <a:ext cx="60817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 Le Design </a:t>
            </a:r>
            <a:r>
              <a:rPr lang="fr-F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est un mode de pensée qui utilise la sensibilité du designer et ses méthodes afin de satisfaire les besoins des utilisateurs ».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Points-clés de la méthode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Centrée </a:t>
            </a:r>
            <a:r>
              <a:rPr lang="fr-F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l’humain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ses besoins et ses préférences (sans négliger la rentabilité et la technique !)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Exploite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précocement </a:t>
            </a:r>
            <a:r>
              <a:rPr lang="fr-F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expériences et prototypes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Elargit l’écosystème 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d’innovation (</a:t>
            </a:r>
            <a:r>
              <a:rPr lang="fr-F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-création avec clients et usagers)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2440359" y="88690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440358" y="131818"/>
            <a:ext cx="492246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B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. Genèse : faire émerger et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sélectionner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un projet d’innovation</a:t>
            </a:r>
            <a:endParaRPr lang="fr-FR" altLang="fr-FR" sz="2000" b="1" dirty="0">
              <a:solidFill>
                <a:srgbClr val="3333CC"/>
              </a:solidFill>
              <a:latin typeface="Arial" charset="0"/>
            </a:endParaRPr>
          </a:p>
          <a:p>
            <a:pPr defTabSz="914400">
              <a:spcBef>
                <a:spcPct val="50000"/>
              </a:spcBef>
              <a:buNone/>
            </a:pP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440359" y="903971"/>
            <a:ext cx="65893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B.1 Les sources de la créativité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2440359" y="1234857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246322" y="6610350"/>
            <a:ext cx="50670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None/>
            </a:pPr>
            <a:r>
              <a:rPr lang="fr-FR" altLang="fr-FR" sz="1200" dirty="0" smtClean="0">
                <a:latin typeface="Arial" charset="0"/>
              </a:rPr>
              <a:t>d’après </a:t>
            </a:r>
            <a:r>
              <a:rPr lang="fr-FR" altLang="fr-FR" sz="1200" dirty="0">
                <a:latin typeface="Arial" charset="0"/>
              </a:rPr>
              <a:t>S. </a:t>
            </a:r>
            <a:r>
              <a:rPr lang="fr-FR" altLang="fr-FR" sz="1200" dirty="0" err="1">
                <a:latin typeface="Arial" charset="0"/>
              </a:rPr>
              <a:t>Fernez</a:t>
            </a:r>
            <a:r>
              <a:rPr lang="fr-FR" altLang="fr-FR" sz="1200" dirty="0">
                <a:latin typeface="Arial" charset="0"/>
              </a:rPr>
              <a:t>-Walch, F. </a:t>
            </a:r>
            <a:r>
              <a:rPr lang="fr-FR" altLang="fr-FR" sz="1200" dirty="0" err="1">
                <a:latin typeface="Arial" charset="0"/>
              </a:rPr>
              <a:t>Romon</a:t>
            </a:r>
            <a:r>
              <a:rPr lang="fr-FR" altLang="fr-FR" sz="1200" dirty="0">
                <a:latin typeface="Arial" charset="0"/>
              </a:rPr>
              <a:t>. Management de </a:t>
            </a:r>
            <a:r>
              <a:rPr lang="fr-FR" altLang="fr-FR" sz="1200" dirty="0" smtClean="0">
                <a:latin typeface="Arial" charset="0"/>
              </a:rPr>
              <a:t>l’innovation, 2013</a:t>
            </a:r>
            <a:endParaRPr lang="fr-FR" altLang="fr-FR" sz="1200" dirty="0">
              <a:latin typeface="Arial" charset="0"/>
            </a:endParaRPr>
          </a:p>
        </p:txBody>
      </p:sp>
      <p:sp>
        <p:nvSpPr>
          <p:cNvPr id="15" name="Espace réservé du numéro de diapositive 5"/>
          <p:cNvSpPr txBox="1">
            <a:spLocks/>
          </p:cNvSpPr>
          <p:nvPr/>
        </p:nvSpPr>
        <p:spPr>
          <a:xfrm>
            <a:off x="6952135" y="64120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7291A8-B9F5-8D40-963D-1C2AE6212483}" type="slidenum">
              <a:rPr lang="fr-FR" sz="1600" b="1" smtClean="0">
                <a:solidFill>
                  <a:srgbClr val="9424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26</a:t>
            </a:fld>
            <a:endParaRPr lang="fr-FR" sz="1600" b="1" dirty="0">
              <a:solidFill>
                <a:srgbClr val="9424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55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e 2"/>
          <p:cNvGrpSpPr>
            <a:grpSpLocks/>
          </p:cNvGrpSpPr>
          <p:nvPr/>
        </p:nvGrpSpPr>
        <p:grpSpPr bwMode="auto">
          <a:xfrm>
            <a:off x="-12254" y="0"/>
            <a:ext cx="9156254" cy="6853410"/>
            <a:chOff x="0" y="0"/>
            <a:chExt cx="9156254" cy="6858000"/>
          </a:xfrm>
        </p:grpSpPr>
        <p:sp>
          <p:nvSpPr>
            <p:cNvPr id="6249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56254" cy="685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fr-FR" altLang="fr-FR" sz="1800" smtClean="0">
                <a:latin typeface="Arial" charset="0"/>
              </a:endParaRPr>
            </a:p>
          </p:txBody>
        </p:sp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179512" y="461486"/>
              <a:ext cx="8770008" cy="6148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7173" name="Text Box 7"/>
            <p:cNvSpPr txBox="1">
              <a:spLocks noChangeArrowheads="1"/>
            </p:cNvSpPr>
            <p:nvPr/>
          </p:nvSpPr>
          <p:spPr bwMode="auto">
            <a:xfrm>
              <a:off x="757808" y="116631"/>
              <a:ext cx="7977310" cy="338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ts val="0"/>
                </a:spcBef>
                <a:buFontTx/>
                <a:buNone/>
              </a:pPr>
              <a:r>
                <a:rPr lang="fr-FR" altLang="fr-FR" sz="1600" b="1" dirty="0" smtClean="0">
                  <a:latin typeface="Arial" charset="0"/>
                </a:rPr>
                <a:t>Le </a:t>
              </a:r>
              <a:r>
                <a:rPr lang="fr-F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Design </a:t>
              </a:r>
              <a:r>
                <a:rPr lang="fr-FR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Thinking</a:t>
              </a:r>
              <a:r>
                <a:rPr lang="fr-FR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un mode de pensée pour le projet</a:t>
              </a:r>
              <a:endParaRPr lang="fr-FR" altLang="fr-FR" sz="1600" dirty="0">
                <a:latin typeface="Arial" charset="0"/>
              </a:endParaRPr>
            </a:p>
          </p:txBody>
        </p:sp>
      </p:grpSp>
      <p:sp>
        <p:nvSpPr>
          <p:cNvPr id="7" name="Espace réservé du numéro de diapositive 5"/>
          <p:cNvSpPr txBox="1">
            <a:spLocks/>
          </p:cNvSpPr>
          <p:nvPr/>
        </p:nvSpPr>
        <p:spPr>
          <a:xfrm>
            <a:off x="6952135" y="64120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7291A8-B9F5-8D40-963D-1C2AE6212483}" type="slidenum">
              <a:rPr lang="fr-FR" sz="1600" b="1" smtClean="0">
                <a:solidFill>
                  <a:srgbClr val="9424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27</a:t>
            </a:fld>
            <a:endParaRPr lang="fr-FR" sz="1600" b="1" dirty="0">
              <a:solidFill>
                <a:srgbClr val="9424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66" y="1070189"/>
            <a:ext cx="8272581" cy="492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27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900238" y="2092326"/>
            <a:ext cx="6234263" cy="314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tabLst>
                <a:tab pos="26876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6876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6876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lnSpc>
                <a:spcPct val="80000"/>
              </a:lnSpc>
              <a:spcBef>
                <a:spcPct val="50000"/>
              </a:spcBef>
              <a:buAutoNum type="alphaUcPeriod"/>
            </a:pPr>
            <a:r>
              <a:rPr lang="fr-FR" altLang="fr-FR" sz="1400" b="1" dirty="0" smtClean="0">
                <a:latin typeface="Arial" charset="0"/>
              </a:rPr>
              <a:t>Principes </a:t>
            </a:r>
            <a:r>
              <a:rPr lang="fr-FR" altLang="fr-FR" sz="1400" b="1" dirty="0">
                <a:latin typeface="Arial" charset="0"/>
              </a:rPr>
              <a:t>généraux du management de projet </a:t>
            </a:r>
            <a:endParaRPr lang="fr-FR" altLang="fr-FR" sz="1400" b="1" dirty="0" smtClean="0">
              <a:solidFill>
                <a:srgbClr val="3333CC"/>
              </a:solidFill>
              <a:latin typeface="Arial" charset="0"/>
            </a:endParaRPr>
          </a:p>
          <a:p>
            <a:pPr defTabSz="914400">
              <a:lnSpc>
                <a:spcPct val="80000"/>
              </a:lnSpc>
              <a:spcBef>
                <a:spcPct val="50000"/>
              </a:spcBef>
              <a:buAutoNum type="alphaUcPeriod"/>
            </a:pPr>
            <a:r>
              <a:rPr lang="fr-FR" altLang="fr-FR" sz="1400" b="1" dirty="0">
                <a:latin typeface="Arial" charset="0"/>
              </a:rPr>
              <a:t>Genèse d’un projet d’innovation </a:t>
            </a:r>
            <a:endParaRPr lang="fr-FR" altLang="fr-FR" sz="1400" b="1" dirty="0" smtClean="0">
              <a:latin typeface="Arial" charset="0"/>
            </a:endParaRPr>
          </a:p>
          <a:p>
            <a:pPr defTabSz="914400">
              <a:lnSpc>
                <a:spcPct val="80000"/>
              </a:lnSpc>
              <a:spcBef>
                <a:spcPct val="50000"/>
              </a:spcBef>
              <a:buAutoNum type="alphaUcPeriod"/>
            </a:pPr>
            <a:endParaRPr lang="fr-FR" altLang="fr-FR" sz="1400" b="1" dirty="0">
              <a:solidFill>
                <a:srgbClr val="96172E"/>
              </a:solidFill>
              <a:latin typeface="Arial" charset="0"/>
            </a:endParaRPr>
          </a:p>
          <a:p>
            <a:pPr defTabSz="914400">
              <a:lnSpc>
                <a:spcPct val="80000"/>
              </a:lnSpc>
              <a:spcBef>
                <a:spcPct val="50000"/>
              </a:spcBef>
              <a:buAutoNum type="alphaUcPeriod"/>
            </a:pPr>
            <a:r>
              <a:rPr lang="fr-FR" altLang="fr-FR" sz="1400" b="1" dirty="0">
                <a:solidFill>
                  <a:srgbClr val="96172E"/>
                </a:solidFill>
                <a:latin typeface="Arial" charset="0"/>
              </a:rPr>
              <a:t>Démarrage : construction du référentiel de gestion du projet</a:t>
            </a: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>
                <a:solidFill>
                  <a:srgbClr val="96172E"/>
                </a:solidFill>
                <a:latin typeface="Arial" charset="0"/>
              </a:rPr>
              <a:t>C.1 Organisation du travail en mode projet</a:t>
            </a: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 smtClean="0">
                <a:solidFill>
                  <a:srgbClr val="96172E"/>
                </a:solidFill>
                <a:latin typeface="Arial" charset="0"/>
              </a:rPr>
              <a:t>C.2 Formalisation des objectifs : le Cahier des Charges Fonctionnel</a:t>
            </a: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 smtClean="0">
                <a:solidFill>
                  <a:srgbClr val="96172E"/>
                </a:solidFill>
                <a:latin typeface="Arial" charset="0"/>
              </a:rPr>
              <a:t>C.3 </a:t>
            </a:r>
            <a:r>
              <a:rPr lang="fr-FR" altLang="fr-FR" sz="1200" b="1" dirty="0">
                <a:solidFill>
                  <a:srgbClr val="96172E"/>
                </a:solidFill>
                <a:latin typeface="Arial" charset="0"/>
              </a:rPr>
              <a:t>Les éléments de </a:t>
            </a:r>
            <a:r>
              <a:rPr lang="fr-FR" altLang="fr-FR" sz="1200" b="1" dirty="0" smtClean="0">
                <a:solidFill>
                  <a:srgbClr val="96172E"/>
                </a:solidFill>
                <a:latin typeface="Arial" charset="0"/>
              </a:rPr>
              <a:t>structuration, d’organisation : tâches et responsabilités</a:t>
            </a: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 smtClean="0">
                <a:solidFill>
                  <a:srgbClr val="96172E"/>
                </a:solidFill>
                <a:latin typeface="Arial" charset="0"/>
              </a:rPr>
              <a:t>C.4 </a:t>
            </a:r>
            <a:r>
              <a:rPr lang="fr-FR" altLang="fr-FR" sz="1200" b="1" dirty="0">
                <a:solidFill>
                  <a:srgbClr val="96172E"/>
                </a:solidFill>
                <a:latin typeface="Arial" charset="0"/>
              </a:rPr>
              <a:t>Les éléments de planification </a:t>
            </a: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 smtClean="0">
                <a:solidFill>
                  <a:srgbClr val="96172E"/>
                </a:solidFill>
                <a:latin typeface="Arial" charset="0"/>
              </a:rPr>
              <a:t>C.5 </a:t>
            </a:r>
            <a:r>
              <a:rPr lang="fr-FR" altLang="fr-FR" sz="1200" b="1" dirty="0">
                <a:solidFill>
                  <a:srgbClr val="96172E"/>
                </a:solidFill>
                <a:latin typeface="Arial" charset="0"/>
              </a:rPr>
              <a:t>Le </a:t>
            </a:r>
            <a:r>
              <a:rPr lang="fr-FR" altLang="fr-FR" sz="1200" b="1" dirty="0" smtClean="0">
                <a:solidFill>
                  <a:srgbClr val="96172E"/>
                </a:solidFill>
                <a:latin typeface="Arial" charset="0"/>
              </a:rPr>
              <a:t>budget</a:t>
            </a:r>
            <a:endParaRPr lang="fr-FR" altLang="fr-FR" sz="1200" b="1" dirty="0">
              <a:solidFill>
                <a:srgbClr val="96172E"/>
              </a:solidFill>
              <a:latin typeface="Arial" charset="0"/>
            </a:endParaRPr>
          </a:p>
          <a:p>
            <a:pPr defTabSz="914400">
              <a:lnSpc>
                <a:spcPct val="80000"/>
              </a:lnSpc>
              <a:spcBef>
                <a:spcPct val="50000"/>
              </a:spcBef>
              <a:buAutoNum type="alphaUcPeriod" startAt="2"/>
            </a:pPr>
            <a:endParaRPr lang="fr-FR" altLang="fr-FR" sz="1400" b="1" dirty="0" smtClean="0">
              <a:latin typeface="Arial" charset="0"/>
            </a:endParaRPr>
          </a:p>
          <a:p>
            <a:pPr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400" b="1" dirty="0" smtClean="0">
                <a:latin typeface="Arial" charset="0"/>
              </a:rPr>
              <a:t>D. </a:t>
            </a:r>
            <a:r>
              <a:rPr lang="fr-FR" altLang="fr-FR" sz="1400" b="1" dirty="0">
                <a:latin typeface="Arial" charset="0"/>
              </a:rPr>
              <a:t>	</a:t>
            </a:r>
            <a:r>
              <a:rPr lang="fr-FR" altLang="fr-FR" sz="1400" b="1" dirty="0" smtClean="0">
                <a:latin typeface="Arial" charset="0"/>
              </a:rPr>
              <a:t>Réalisation </a:t>
            </a:r>
            <a:r>
              <a:rPr lang="fr-FR" altLang="fr-FR" sz="1400" b="1" dirty="0">
                <a:latin typeface="Arial" charset="0"/>
              </a:rPr>
              <a:t>et clôture du projet </a:t>
            </a:r>
          </a:p>
          <a:p>
            <a:pPr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</a:rPr>
              <a:t> </a:t>
            </a:r>
            <a:endParaRPr lang="fr-FR" altLang="fr-FR" sz="1400" b="1" dirty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2440359" y="67735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440358" y="341368"/>
            <a:ext cx="65305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Plan du cours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2440358" y="75514"/>
            <a:ext cx="0" cy="943662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Espace réservé du numéro de diapositive 5"/>
          <p:cNvSpPr txBox="1">
            <a:spLocks/>
          </p:cNvSpPr>
          <p:nvPr/>
        </p:nvSpPr>
        <p:spPr>
          <a:xfrm>
            <a:off x="6952135" y="64120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7291A8-B9F5-8D40-963D-1C2AE6212483}" type="slidenum">
              <a:rPr lang="fr-FR" sz="1600" b="1" smtClean="0">
                <a:solidFill>
                  <a:srgbClr val="9424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28</a:t>
            </a:fld>
            <a:endParaRPr lang="fr-FR" sz="1600" b="1" dirty="0">
              <a:solidFill>
                <a:srgbClr val="9424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03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29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4748585" y="3369401"/>
            <a:ext cx="0" cy="1808806"/>
          </a:xfrm>
          <a:prstGeom prst="line">
            <a:avLst/>
          </a:prstGeom>
          <a:ln w="952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3559750" y="3367875"/>
            <a:ext cx="0" cy="1808806"/>
          </a:xfrm>
          <a:prstGeom prst="line">
            <a:avLst/>
          </a:prstGeom>
          <a:ln w="952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48"/>
          <p:cNvSpPr>
            <a:spLocks noChangeArrowheads="1"/>
          </p:cNvSpPr>
          <p:nvPr/>
        </p:nvSpPr>
        <p:spPr bwMode="auto">
          <a:xfrm>
            <a:off x="1971676" y="5179536"/>
            <a:ext cx="1237244" cy="85151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fr-FR" sz="11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Jalon : </a:t>
            </a:r>
          </a:p>
          <a:p>
            <a:pPr algn="ctr" defTabSz="762000" eaLnBrk="0" hangingPunct="0">
              <a:lnSpc>
                <a:spcPct val="90000"/>
              </a:lnSpc>
            </a:pPr>
            <a:endParaRPr lang="fr-FR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62000" eaLnBrk="0" hangingPunct="0">
              <a:lnSpc>
                <a:spcPct val="90000"/>
              </a:lnSpc>
            </a:pPr>
            <a:r>
              <a:rPr lang="fr-FR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décision </a:t>
            </a:r>
            <a:r>
              <a:rPr lang="fr-FR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réaliser le projet</a:t>
            </a:r>
            <a:endParaRPr lang="fr-FR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49"/>
          <p:cNvSpPr>
            <a:spLocks noChangeArrowheads="1"/>
          </p:cNvSpPr>
          <p:nvPr/>
        </p:nvSpPr>
        <p:spPr bwMode="auto">
          <a:xfrm>
            <a:off x="3305395" y="5179535"/>
            <a:ext cx="1200026" cy="85151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fr-FR" sz="1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Jalon : </a:t>
            </a:r>
          </a:p>
          <a:p>
            <a:pPr algn="ctr" defTabSz="762000" eaLnBrk="0" hangingPunct="0">
              <a:lnSpc>
                <a:spcPct val="90000"/>
              </a:lnSpc>
            </a:pPr>
            <a:endParaRPr lang="fr-FR" sz="11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62000" eaLnBrk="0" hangingPunct="0">
              <a:lnSpc>
                <a:spcPct val="90000"/>
              </a:lnSpc>
            </a:pPr>
            <a:r>
              <a:rPr lang="fr-FR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FR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alidation du </a:t>
            </a:r>
            <a:r>
              <a:rPr lang="fr-FR" sz="11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CdCf</a:t>
            </a:r>
            <a:endParaRPr lang="fr-FR" sz="11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62000" eaLnBrk="0" hangingPunct="0">
              <a:lnSpc>
                <a:spcPct val="90000"/>
              </a:lnSpc>
            </a:pPr>
            <a:endParaRPr lang="fr-FR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50"/>
          <p:cNvSpPr>
            <a:spLocks noChangeArrowheads="1"/>
          </p:cNvSpPr>
          <p:nvPr/>
        </p:nvSpPr>
        <p:spPr bwMode="auto">
          <a:xfrm>
            <a:off x="4621022" y="5179536"/>
            <a:ext cx="1232077" cy="85151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fr-FR" sz="1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Jalon : </a:t>
            </a:r>
          </a:p>
          <a:p>
            <a:pPr algn="ctr" defTabSz="762000" eaLnBrk="0" hangingPunct="0">
              <a:lnSpc>
                <a:spcPct val="90000"/>
              </a:lnSpc>
            </a:pPr>
            <a:endParaRPr lang="fr-FR" sz="11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62000" eaLnBrk="0" hangingPunct="0">
              <a:lnSpc>
                <a:spcPct val="90000"/>
              </a:lnSpc>
            </a:pPr>
            <a:r>
              <a:rPr lang="fr-FR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du </a:t>
            </a:r>
            <a:r>
              <a:rPr lang="fr-FR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référentiel</a:t>
            </a:r>
          </a:p>
          <a:p>
            <a:pPr algn="ctr" defTabSz="762000" eaLnBrk="0" hangingPunct="0">
              <a:lnSpc>
                <a:spcPct val="90000"/>
              </a:lnSpc>
            </a:pPr>
            <a:endParaRPr lang="fr-FR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74751" y="1912610"/>
            <a:ext cx="133001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Emergence des idées de projet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219076" y="1934858"/>
            <a:ext cx="9077331" cy="1174973"/>
            <a:chOff x="227726" y="578148"/>
            <a:chExt cx="9077331" cy="950777"/>
          </a:xfrm>
        </p:grpSpPr>
        <p:grpSp>
          <p:nvGrpSpPr>
            <p:cNvPr id="20" name="Groupe 19"/>
            <p:cNvGrpSpPr/>
            <p:nvPr/>
          </p:nvGrpSpPr>
          <p:grpSpPr>
            <a:xfrm>
              <a:off x="227726" y="973183"/>
              <a:ext cx="9077331" cy="555742"/>
              <a:chOff x="-1376033" y="958895"/>
              <a:chExt cx="9077331" cy="555742"/>
            </a:xfrm>
          </p:grpSpPr>
          <p:sp>
            <p:nvSpPr>
              <p:cNvPr id="34" name="Pentagone 33"/>
              <p:cNvSpPr/>
              <p:nvPr/>
            </p:nvSpPr>
            <p:spPr>
              <a:xfrm>
                <a:off x="1187269" y="968375"/>
                <a:ext cx="1046032" cy="500932"/>
              </a:xfrm>
              <a:prstGeom prst="homePlate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Chevron 34"/>
              <p:cNvSpPr/>
              <p:nvPr/>
            </p:nvSpPr>
            <p:spPr>
              <a:xfrm>
                <a:off x="2071376" y="968375"/>
                <a:ext cx="1353689" cy="500932"/>
              </a:xfrm>
              <a:prstGeom prst="chevron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lumMod val="100000"/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Chevron 35"/>
              <p:cNvSpPr/>
              <p:nvPr/>
            </p:nvSpPr>
            <p:spPr>
              <a:xfrm>
                <a:off x="3241540" y="968375"/>
                <a:ext cx="1529697" cy="500932"/>
              </a:xfrm>
              <a:prstGeom prst="chevron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lumMod val="100000"/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Chevron 36"/>
              <p:cNvSpPr/>
              <p:nvPr/>
            </p:nvSpPr>
            <p:spPr>
              <a:xfrm>
                <a:off x="4616867" y="968375"/>
                <a:ext cx="1595478" cy="500932"/>
              </a:xfrm>
              <a:prstGeom prst="chevron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lumMod val="100000"/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-1376033" y="963657"/>
                <a:ext cx="1439097" cy="50093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39" name="Groupe 38"/>
              <p:cNvGrpSpPr/>
              <p:nvPr/>
            </p:nvGrpSpPr>
            <p:grpSpPr>
              <a:xfrm>
                <a:off x="6064455" y="958895"/>
                <a:ext cx="1636843" cy="555742"/>
                <a:chOff x="-684007" y="2599415"/>
                <a:chExt cx="1636843" cy="555742"/>
              </a:xfrm>
            </p:grpSpPr>
            <p:sp>
              <p:nvSpPr>
                <p:cNvPr id="40" name="Chevron 39"/>
                <p:cNvSpPr/>
                <p:nvPr/>
              </p:nvSpPr>
              <p:spPr>
                <a:xfrm>
                  <a:off x="-684007" y="2612532"/>
                  <a:ext cx="1570163" cy="500932"/>
                </a:xfrm>
                <a:prstGeom prst="chevron">
                  <a:avLst/>
                </a:prstGeom>
                <a:gradFill flip="none"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  <a:lumMod val="100000"/>
                        <a:alpha val="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0" scaled="1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1" name="Connecteur droit 40"/>
                <p:cNvCxnSpPr/>
                <p:nvPr/>
              </p:nvCxnSpPr>
              <p:spPr>
                <a:xfrm>
                  <a:off x="578236" y="2606558"/>
                  <a:ext cx="0" cy="506906"/>
                </a:xfrm>
                <a:prstGeom prst="line">
                  <a:avLst/>
                </a:prstGeom>
                <a:ln w="952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Rectangle 41"/>
                <p:cNvSpPr/>
                <p:nvPr/>
              </p:nvSpPr>
              <p:spPr>
                <a:xfrm>
                  <a:off x="583390" y="2599415"/>
                  <a:ext cx="369446" cy="5557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22" name="Line 40"/>
            <p:cNvSpPr>
              <a:spLocks noChangeShapeType="1"/>
            </p:cNvSpPr>
            <p:nvPr/>
          </p:nvSpPr>
          <p:spPr bwMode="auto">
            <a:xfrm>
              <a:off x="2791027" y="596156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Line 40"/>
            <p:cNvSpPr>
              <a:spLocks noChangeShapeType="1"/>
            </p:cNvSpPr>
            <p:nvPr/>
          </p:nvSpPr>
          <p:spPr bwMode="auto">
            <a:xfrm>
              <a:off x="4688707" y="887680"/>
              <a:ext cx="0" cy="7044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Line 40"/>
            <p:cNvSpPr>
              <a:spLocks noChangeShapeType="1"/>
            </p:cNvSpPr>
            <p:nvPr/>
          </p:nvSpPr>
          <p:spPr bwMode="auto">
            <a:xfrm>
              <a:off x="7522681" y="887680"/>
              <a:ext cx="0" cy="704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Line 40"/>
            <p:cNvSpPr>
              <a:spLocks noChangeShapeType="1"/>
            </p:cNvSpPr>
            <p:nvPr/>
          </p:nvSpPr>
          <p:spPr bwMode="auto">
            <a:xfrm>
              <a:off x="4870990" y="887680"/>
              <a:ext cx="0" cy="7044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Line 40"/>
            <p:cNvSpPr>
              <a:spLocks noChangeShapeType="1"/>
            </p:cNvSpPr>
            <p:nvPr/>
          </p:nvSpPr>
          <p:spPr bwMode="auto">
            <a:xfrm>
              <a:off x="2672356" y="596156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Line 40"/>
            <p:cNvSpPr>
              <a:spLocks noChangeShapeType="1"/>
            </p:cNvSpPr>
            <p:nvPr/>
          </p:nvSpPr>
          <p:spPr bwMode="auto">
            <a:xfrm>
              <a:off x="1774144" y="596156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40"/>
            <p:cNvSpPr>
              <a:spLocks noChangeShapeType="1"/>
            </p:cNvSpPr>
            <p:nvPr/>
          </p:nvSpPr>
          <p:spPr bwMode="auto">
            <a:xfrm>
              <a:off x="7665468" y="887680"/>
              <a:ext cx="0" cy="704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Line 40"/>
            <p:cNvSpPr>
              <a:spLocks noChangeShapeType="1"/>
            </p:cNvSpPr>
            <p:nvPr/>
          </p:nvSpPr>
          <p:spPr bwMode="auto">
            <a:xfrm>
              <a:off x="8932471" y="596156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Line 40"/>
            <p:cNvSpPr>
              <a:spLocks noChangeShapeType="1"/>
            </p:cNvSpPr>
            <p:nvPr/>
          </p:nvSpPr>
          <p:spPr bwMode="auto">
            <a:xfrm>
              <a:off x="231392" y="578148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Line 40"/>
            <p:cNvSpPr>
              <a:spLocks noChangeShapeType="1"/>
            </p:cNvSpPr>
            <p:nvPr/>
          </p:nvSpPr>
          <p:spPr bwMode="auto">
            <a:xfrm>
              <a:off x="1664360" y="596156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1869744" y="1903085"/>
            <a:ext cx="74581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Avant - projet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751961" y="2429551"/>
            <a:ext cx="911746" cy="61905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avec flèche 44"/>
          <p:cNvCxnSpPr>
            <a:stCxn id="22" idx="0"/>
            <a:endCxn id="31" idx="0"/>
          </p:cNvCxnSpPr>
          <p:nvPr/>
        </p:nvCxnSpPr>
        <p:spPr>
          <a:xfrm>
            <a:off x="2782377" y="1957113"/>
            <a:ext cx="6141444" cy="0"/>
          </a:xfrm>
          <a:prstGeom prst="straightConnector1">
            <a:avLst/>
          </a:prstGeom>
          <a:ln w="9525">
            <a:prstDash val="dash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5292164" y="1847428"/>
            <a:ext cx="1032200" cy="2769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Projet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Connecteur droit avec flèche 46"/>
          <p:cNvCxnSpPr/>
          <p:nvPr/>
        </p:nvCxnSpPr>
        <p:spPr>
          <a:xfrm flipV="1">
            <a:off x="2773805" y="2232610"/>
            <a:ext cx="1915030" cy="1552"/>
          </a:xfrm>
          <a:prstGeom prst="straightConnector1">
            <a:avLst/>
          </a:prstGeom>
          <a:ln w="9525">
            <a:prstDash val="dash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3190694" y="2095663"/>
            <a:ext cx="1202971" cy="2769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Démarrage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7836941" y="2095663"/>
            <a:ext cx="770926" cy="2769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Clôture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Connecteur droit avec flèche 49"/>
          <p:cNvCxnSpPr/>
          <p:nvPr/>
        </p:nvCxnSpPr>
        <p:spPr>
          <a:xfrm>
            <a:off x="4860459" y="2232610"/>
            <a:ext cx="2653572" cy="1552"/>
          </a:xfrm>
          <a:prstGeom prst="straightConnector1">
            <a:avLst/>
          </a:prstGeom>
          <a:ln w="9525">
            <a:prstDash val="dash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734822" y="2094111"/>
            <a:ext cx="1310667" cy="2769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Réalisation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265064" y="2532545"/>
            <a:ext cx="133001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de veille et d’exploration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1715516" y="2517974"/>
            <a:ext cx="101634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1 Sélection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2751907" y="2535605"/>
            <a:ext cx="101634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2 Définition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3930911" y="2448144"/>
            <a:ext cx="104583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3 Conception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5160650" y="2535605"/>
            <a:ext cx="104583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4 Réalisation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6442627" y="2529606"/>
            <a:ext cx="116403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5 Exploitation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7825164" y="2512049"/>
            <a:ext cx="116403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Bilan et capitalisation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19076" y="3521045"/>
            <a:ext cx="1401160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Mots-clefs : </a:t>
            </a:r>
          </a:p>
          <a:p>
            <a:pPr algn="ctr"/>
            <a:endParaRPr lang="fr-FR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innovation, créativité, environnement, acteurs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, besoin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contextualisation, 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usages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1658173" y="3527410"/>
            <a:ext cx="1059658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Mots-clefs : </a:t>
            </a:r>
          </a:p>
          <a:p>
            <a:pPr algn="ctr"/>
            <a:endParaRPr lang="fr-FR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opportunité (faisabilité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, viabilité, 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désirabilité), risque 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à faire 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(ou pas)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2782378" y="3527410"/>
            <a:ext cx="987418" cy="1446550"/>
          </a:xfrm>
          <a:prstGeom prst="rect">
            <a:avLst/>
          </a:prstGeom>
          <a:solidFill>
            <a:srgbClr val="FFCD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Mots-clefs : </a:t>
            </a:r>
          </a:p>
          <a:p>
            <a:pPr algn="ctr"/>
            <a:endParaRPr lang="fr-FR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fiche de lancement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, objectifs 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FR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CdCf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3848258" y="3528144"/>
            <a:ext cx="1081200" cy="1446550"/>
          </a:xfrm>
          <a:prstGeom prst="rect">
            <a:avLst/>
          </a:prstGeom>
          <a:solidFill>
            <a:srgbClr val="FFCD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Mots-clefs : </a:t>
            </a:r>
          </a:p>
          <a:p>
            <a:pPr algn="ctr"/>
            <a:endParaRPr lang="fr-FR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structuration des tâches, budget, planning</a:t>
            </a:r>
          </a:p>
          <a:p>
            <a:pPr algn="ctr"/>
            <a:endParaRPr lang="fr-FR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AutoShape 44"/>
          <p:cNvSpPr>
            <a:spLocks noChangeArrowheads="1"/>
          </p:cNvSpPr>
          <p:nvPr/>
        </p:nvSpPr>
        <p:spPr bwMode="auto">
          <a:xfrm>
            <a:off x="2646632" y="3140232"/>
            <a:ext cx="211989" cy="229739"/>
          </a:xfrm>
          <a:prstGeom prst="diamond">
            <a:avLst/>
          </a:prstGeom>
          <a:solidFill>
            <a:srgbClr val="CC0000"/>
          </a:solidFill>
          <a:ln w="1905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fr-FR" sz="160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67" name="AutoShape 44"/>
          <p:cNvSpPr>
            <a:spLocks noChangeArrowheads="1"/>
          </p:cNvSpPr>
          <p:nvPr/>
        </p:nvSpPr>
        <p:spPr bwMode="auto">
          <a:xfrm>
            <a:off x="3453855" y="3140232"/>
            <a:ext cx="211989" cy="229739"/>
          </a:xfrm>
          <a:prstGeom prst="diamond">
            <a:avLst/>
          </a:prstGeom>
          <a:solidFill>
            <a:srgbClr val="CC0000"/>
          </a:solidFill>
          <a:ln w="1905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fr-FR" sz="160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68" name="AutoShape 44"/>
          <p:cNvSpPr>
            <a:spLocks noChangeArrowheads="1"/>
          </p:cNvSpPr>
          <p:nvPr/>
        </p:nvSpPr>
        <p:spPr bwMode="auto">
          <a:xfrm>
            <a:off x="4642591" y="3140232"/>
            <a:ext cx="211989" cy="229739"/>
          </a:xfrm>
          <a:prstGeom prst="diamond">
            <a:avLst/>
          </a:prstGeom>
          <a:solidFill>
            <a:srgbClr val="CC0000"/>
          </a:solidFill>
          <a:ln w="1905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fr-FR" sz="1600">
              <a:latin typeface="Arial" panose="020B0604020202020204" pitchFamily="34" charset="0"/>
              <a:cs typeface="Arial" pitchFamily="34" charset="0"/>
            </a:endParaRPr>
          </a:p>
        </p:txBody>
      </p:sp>
      <p:cxnSp>
        <p:nvCxnSpPr>
          <p:cNvPr id="69" name="Connecteur droit 68"/>
          <p:cNvCxnSpPr>
            <a:stCxn id="59" idx="0"/>
            <a:endCxn id="38" idx="2"/>
          </p:cNvCxnSpPr>
          <p:nvPr/>
        </p:nvCxnSpPr>
        <p:spPr>
          <a:xfrm flipV="1">
            <a:off x="919656" y="3047983"/>
            <a:ext cx="18969" cy="473062"/>
          </a:xfrm>
          <a:prstGeom prst="line">
            <a:avLst/>
          </a:prstGeom>
          <a:ln w="9525">
            <a:solidFill>
              <a:schemeClr val="accent5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V="1">
            <a:off x="2192724" y="3058308"/>
            <a:ext cx="0" cy="469836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V="1">
            <a:off x="3150631" y="3058575"/>
            <a:ext cx="0" cy="462470"/>
          </a:xfrm>
          <a:prstGeom prst="line">
            <a:avLst/>
          </a:prstGeom>
          <a:ln w="9525">
            <a:solidFill>
              <a:srgbClr val="FF89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4295941" y="3064639"/>
            <a:ext cx="0" cy="467232"/>
          </a:xfrm>
          <a:prstGeom prst="line">
            <a:avLst/>
          </a:prstGeom>
          <a:ln w="9525">
            <a:solidFill>
              <a:srgbClr val="FF89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V="1">
            <a:off x="2752626" y="3370730"/>
            <a:ext cx="0" cy="1808806"/>
          </a:xfrm>
          <a:prstGeom prst="line">
            <a:avLst/>
          </a:prstGeom>
          <a:ln w="952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3889506" y="2814231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(du projet)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Line 2"/>
          <p:cNvSpPr>
            <a:spLocks noChangeShapeType="1"/>
          </p:cNvSpPr>
          <p:nvPr/>
        </p:nvSpPr>
        <p:spPr bwMode="auto">
          <a:xfrm>
            <a:off x="2440359" y="88690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8" name="Text Box 3"/>
          <p:cNvSpPr txBox="1">
            <a:spLocks noChangeArrowheads="1"/>
          </p:cNvSpPr>
          <p:nvPr/>
        </p:nvSpPr>
        <p:spPr bwMode="auto">
          <a:xfrm>
            <a:off x="2440358" y="131818"/>
            <a:ext cx="49224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C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Démarrage :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construire le référentiel de gestion du 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0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11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23463" y="1475008"/>
            <a:ext cx="8523914" cy="214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tabLst>
                <a:tab pos="26876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6876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6876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400" b="1" dirty="0" smtClean="0">
                <a:latin typeface="Arial" charset="0"/>
              </a:rPr>
              <a:t>Objectifs spécifiques du PE : </a:t>
            </a:r>
          </a:p>
          <a:p>
            <a:pPr marL="0" indent="0" defTabSz="914400">
              <a:lnSpc>
                <a:spcPct val="80000"/>
              </a:lnSpc>
              <a:spcBef>
                <a:spcPct val="50000"/>
              </a:spcBef>
              <a:buNone/>
            </a:pPr>
            <a:endParaRPr lang="fr-FR" altLang="fr-FR" sz="1000" b="1" dirty="0">
              <a:latin typeface="Arial" charset="0"/>
            </a:endParaRP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identifier </a:t>
            </a:r>
            <a:r>
              <a:rPr lang="fr-FR" altLang="fr-FR" sz="1200" b="1" dirty="0">
                <a:latin typeface="Arial" charset="0"/>
              </a:rPr>
              <a:t>et bien poser un </a:t>
            </a:r>
            <a:r>
              <a:rPr lang="fr-FR" altLang="fr-FR" sz="1200" b="1" dirty="0" smtClean="0">
                <a:latin typeface="Arial" charset="0"/>
              </a:rPr>
              <a:t>problème</a:t>
            </a:r>
            <a:endParaRPr lang="fr-FR" altLang="fr-FR" sz="1200" b="1" dirty="0" smtClean="0">
              <a:latin typeface="Arial" charset="0"/>
            </a:endParaRP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pratiquer les outils </a:t>
            </a:r>
            <a:r>
              <a:rPr lang="fr-FR" altLang="fr-FR" sz="1200" b="1" dirty="0" smtClean="0">
                <a:latin typeface="Arial" charset="0"/>
              </a:rPr>
              <a:t>bibliographiques</a:t>
            </a:r>
            <a:endParaRPr lang="fr-FR" altLang="fr-FR" sz="1200" b="1" dirty="0" smtClean="0">
              <a:latin typeface="Arial" charset="0"/>
            </a:endParaRP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exercer sa créativité </a:t>
            </a:r>
            <a:r>
              <a:rPr lang="fr-FR" altLang="fr-FR" sz="1200" b="1" dirty="0" smtClean="0">
                <a:latin typeface="Arial" charset="0"/>
              </a:rPr>
              <a:t>scientifique, technique, organisationnelle</a:t>
            </a:r>
            <a:endParaRPr lang="fr-FR" altLang="fr-FR" sz="1200" b="1" dirty="0" smtClean="0">
              <a:latin typeface="Arial" charset="0"/>
            </a:endParaRP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endParaRPr lang="fr-FR" altLang="fr-FR" sz="600" b="1" dirty="0" smtClean="0">
              <a:latin typeface="Arial" charset="0"/>
            </a:endParaRP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pratiquer la conduite de projet en équipe  </a:t>
            </a: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développer </a:t>
            </a:r>
            <a:r>
              <a:rPr lang="fr-FR" altLang="fr-FR" sz="1200" b="1" dirty="0" smtClean="0">
                <a:latin typeface="Arial" charset="0"/>
              </a:rPr>
              <a:t>sa </a:t>
            </a:r>
            <a:r>
              <a:rPr lang="fr-FR" altLang="fr-FR" sz="1200" b="1" dirty="0" err="1" smtClean="0">
                <a:latin typeface="Arial" charset="0"/>
              </a:rPr>
              <a:t>comm</a:t>
            </a:r>
            <a:r>
              <a:rPr lang="fr-FR" altLang="fr-FR" sz="1200" b="1" dirty="0" smtClean="0">
                <a:latin typeface="Arial" charset="0"/>
              </a:rPr>
              <a:t>. écrite </a:t>
            </a:r>
            <a:r>
              <a:rPr lang="fr-FR" altLang="fr-FR" sz="1200" b="1" dirty="0" smtClean="0">
                <a:latin typeface="Arial" charset="0"/>
              </a:rPr>
              <a:t>et orale, en s’adaptant au public </a:t>
            </a: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interagir avec l’environnement  école et / ou extérieur  </a:t>
            </a: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endParaRPr lang="fr-FR" altLang="fr-FR" sz="600" b="1" dirty="0" smtClean="0">
              <a:latin typeface="Arial" charset="0"/>
            </a:endParaRPr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2440359" y="67735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440358" y="341368"/>
            <a:ext cx="65305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2000" b="1" dirty="0" smtClean="0">
                <a:solidFill>
                  <a:srgbClr val="94241F"/>
                </a:solidFill>
                <a:latin typeface="Arial" charset="0"/>
                <a:ea typeface="+mn-ea"/>
                <a:cs typeface="+mn-cs"/>
              </a:rPr>
              <a:t>Introduction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2440358" y="75514"/>
            <a:ext cx="0" cy="943662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 txBox="1">
            <a:spLocks/>
          </p:cNvSpPr>
          <p:nvPr/>
        </p:nvSpPr>
        <p:spPr>
          <a:xfrm>
            <a:off x="684082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7291A8-B9F5-8D40-963D-1C2AE6212483}" type="slidenum">
              <a:rPr lang="fr-FR" sz="1600" b="1" smtClean="0">
                <a:solidFill>
                  <a:srgbClr val="9424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</a:t>
            </a:fld>
            <a:endParaRPr lang="fr-FR" sz="1600" b="1" dirty="0">
              <a:solidFill>
                <a:srgbClr val="9424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e 3"/>
          <p:cNvGrpSpPr>
            <a:grpSpLocks/>
          </p:cNvGrpSpPr>
          <p:nvPr/>
        </p:nvGrpSpPr>
        <p:grpSpPr bwMode="auto">
          <a:xfrm>
            <a:off x="6179786" y="1769451"/>
            <a:ext cx="1322070" cy="805499"/>
            <a:chOff x="6012160" y="1052191"/>
            <a:chExt cx="1656184" cy="1872208"/>
          </a:xfrm>
        </p:grpSpPr>
        <p:sp>
          <p:nvSpPr>
            <p:cNvPr id="12" name="Explosion 1 11"/>
            <p:cNvSpPr/>
            <p:nvPr/>
          </p:nvSpPr>
          <p:spPr>
            <a:xfrm>
              <a:off x="6012160" y="1052191"/>
              <a:ext cx="1656184" cy="1872208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rgbClr val="942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900">
                <a:solidFill>
                  <a:srgbClr val="94251F"/>
                </a:solidFill>
              </a:endParaRP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6243659" y="1651804"/>
              <a:ext cx="1296143" cy="318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spcBef>
                  <a:spcPct val="20000"/>
                </a:spcBef>
                <a:buChar char="•"/>
                <a:tabLst>
                  <a:tab pos="2687638" algn="l"/>
                </a:tabLs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2687638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ts val="25"/>
                </a:spcBef>
                <a:buFontTx/>
                <a:buNone/>
              </a:pPr>
              <a:r>
                <a:rPr lang="fr-FR" altLang="fr-FR" sz="1050" b="1" dirty="0" smtClean="0">
                  <a:solidFill>
                    <a:srgbClr val="94251F"/>
                  </a:solidFill>
                  <a:latin typeface="Arial" charset="0"/>
                </a:rPr>
                <a:t>innovation</a:t>
              </a:r>
              <a:endParaRPr lang="fr-FR" altLang="fr-FR" sz="600" b="1" dirty="0">
                <a:solidFill>
                  <a:srgbClr val="94251F"/>
                </a:solidFill>
                <a:latin typeface="Arial" charset="0"/>
              </a:endParaRPr>
            </a:p>
          </p:txBody>
        </p:sp>
      </p:grpSp>
      <p:grpSp>
        <p:nvGrpSpPr>
          <p:cNvPr id="14" name="Groupe 3"/>
          <p:cNvGrpSpPr>
            <a:grpSpLocks/>
          </p:cNvGrpSpPr>
          <p:nvPr/>
        </p:nvGrpSpPr>
        <p:grpSpPr bwMode="auto">
          <a:xfrm>
            <a:off x="6179786" y="2690774"/>
            <a:ext cx="1322070" cy="805499"/>
            <a:chOff x="6012160" y="1052191"/>
            <a:chExt cx="1656184" cy="1872208"/>
          </a:xfrm>
        </p:grpSpPr>
        <p:sp>
          <p:nvSpPr>
            <p:cNvPr id="15" name="Explosion 1 14"/>
            <p:cNvSpPr/>
            <p:nvPr/>
          </p:nvSpPr>
          <p:spPr>
            <a:xfrm>
              <a:off x="6012160" y="1052191"/>
              <a:ext cx="1656184" cy="1872208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rgbClr val="942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900">
                <a:solidFill>
                  <a:srgbClr val="94251F"/>
                </a:solidFill>
              </a:endParaRP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6243659" y="1651805"/>
              <a:ext cx="1296143" cy="590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spcBef>
                  <a:spcPct val="20000"/>
                </a:spcBef>
                <a:buChar char="•"/>
                <a:tabLst>
                  <a:tab pos="2687638" algn="l"/>
                </a:tabLs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2687638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ts val="25"/>
                </a:spcBef>
                <a:buFontTx/>
                <a:buNone/>
              </a:pPr>
              <a:r>
                <a:rPr lang="fr-FR" altLang="fr-FR" sz="1050" b="1" dirty="0" smtClean="0">
                  <a:solidFill>
                    <a:srgbClr val="94251F"/>
                  </a:solidFill>
                  <a:latin typeface="Arial" charset="0"/>
                </a:rPr>
                <a:t>GP - </a:t>
              </a:r>
              <a:r>
                <a:rPr lang="fr-FR" altLang="fr-FR" sz="1050" b="1" dirty="0" err="1" smtClean="0">
                  <a:solidFill>
                    <a:srgbClr val="94251F"/>
                  </a:solidFill>
                  <a:latin typeface="Arial" charset="0"/>
                </a:rPr>
                <a:t>Comm</a:t>
              </a:r>
              <a:endParaRPr lang="fr-FR" altLang="fr-FR" sz="600" b="1" dirty="0">
                <a:solidFill>
                  <a:srgbClr val="94251F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63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30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42926" y="1623732"/>
            <a:ext cx="6796128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</a:pPr>
            <a:endParaRPr lang="fr-FR" altLang="fr-FR" sz="1200" b="1" dirty="0" smtClean="0">
              <a:solidFill>
                <a:srgbClr val="96172E"/>
              </a:solidFill>
              <a:latin typeface="Arial" charset="0"/>
            </a:endParaRPr>
          </a:p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>
                <a:solidFill>
                  <a:srgbClr val="96172E"/>
                </a:solidFill>
                <a:latin typeface="Arial" charset="0"/>
              </a:rPr>
              <a:t> </a:t>
            </a: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</a:rPr>
              <a:t> Cette organisation se </a:t>
            </a:r>
            <a:r>
              <a:rPr lang="fr-FR" altLang="fr-FR" sz="1400" b="1" dirty="0">
                <a:solidFill>
                  <a:srgbClr val="96172E"/>
                </a:solidFill>
                <a:latin typeface="Arial" charset="0"/>
              </a:rPr>
              <a:t>traduit </a:t>
            </a: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</a:rPr>
              <a:t>par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 - la mise en place de mécanismes de </a:t>
            </a:r>
            <a:r>
              <a:rPr lang="fr-FR" altLang="fr-FR" sz="1200" b="1" dirty="0" smtClean="0">
                <a:solidFill>
                  <a:srgbClr val="94241F"/>
                </a:solidFill>
                <a:latin typeface="Arial" charset="0"/>
              </a:rPr>
              <a:t>structuration</a:t>
            </a:r>
            <a:r>
              <a:rPr lang="fr-FR" altLang="fr-FR" sz="1200" b="1" dirty="0" smtClean="0">
                <a:latin typeface="Arial" charset="0"/>
              </a:rPr>
              <a:t> 				(qui ?) 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i="1" dirty="0" smtClean="0">
                <a:latin typeface="Arial" charset="0"/>
              </a:rPr>
              <a:t>	chef de projet, groupe de projet, structures de </a:t>
            </a:r>
            <a:r>
              <a:rPr lang="fr-FR" altLang="fr-FR" sz="1200" b="1" i="1" dirty="0" err="1" smtClean="0">
                <a:latin typeface="Arial" charset="0"/>
              </a:rPr>
              <a:t>reporting</a:t>
            </a:r>
            <a:endParaRPr lang="fr-FR" altLang="fr-FR" sz="1200" b="1" i="1" dirty="0">
              <a:latin typeface="Arial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>
                <a:latin typeface="Arial" charset="0"/>
              </a:rPr>
              <a:t> </a:t>
            </a:r>
            <a:r>
              <a:rPr lang="fr-FR" altLang="fr-FR" sz="1200" b="1" dirty="0" smtClean="0">
                <a:latin typeface="Arial" charset="0"/>
              </a:rPr>
              <a:t>- la mise en place de </a:t>
            </a:r>
            <a:r>
              <a:rPr lang="fr-FR" altLang="fr-FR" sz="1200" b="1" dirty="0" smtClean="0">
                <a:solidFill>
                  <a:srgbClr val="94241F"/>
                </a:solidFill>
                <a:latin typeface="Arial" charset="0"/>
              </a:rPr>
              <a:t>processus de décision </a:t>
            </a:r>
            <a:r>
              <a:rPr lang="fr-FR" altLang="fr-FR" sz="1200" b="1" dirty="0" smtClean="0">
                <a:latin typeface="Arial" charset="0"/>
              </a:rPr>
              <a:t>plus ou </a:t>
            </a:r>
            <a:r>
              <a:rPr lang="fr-FR" altLang="fr-FR" sz="1200" b="1" dirty="0">
                <a:latin typeface="Arial" charset="0"/>
              </a:rPr>
              <a:t>moins formalisés </a:t>
            </a:r>
            <a:r>
              <a:rPr lang="fr-FR" altLang="fr-FR" sz="1200" b="1" dirty="0" smtClean="0">
                <a:latin typeface="Arial" charset="0"/>
              </a:rPr>
              <a:t>	(quoi </a:t>
            </a:r>
            <a:r>
              <a:rPr lang="fr-FR" altLang="fr-FR" sz="1200" b="1" dirty="0">
                <a:latin typeface="Arial" charset="0"/>
              </a:rPr>
              <a:t>?) </a:t>
            </a:r>
            <a:endParaRPr lang="fr-FR" altLang="fr-FR" sz="1200" b="1" dirty="0" smtClean="0">
              <a:latin typeface="Arial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 	</a:t>
            </a:r>
            <a:r>
              <a:rPr lang="fr-FR" altLang="fr-FR" sz="1200" b="1" i="1" dirty="0" smtClean="0">
                <a:latin typeface="Arial" charset="0"/>
              </a:rPr>
              <a:t>revues de projet, jalons, processus go / no go </a:t>
            </a:r>
            <a:r>
              <a:rPr lang="fr-FR" altLang="fr-FR" sz="1200" b="1" i="1" dirty="0" err="1" smtClean="0">
                <a:latin typeface="Arial" charset="0"/>
              </a:rPr>
              <a:t>etc</a:t>
            </a:r>
            <a:endParaRPr lang="fr-FR" altLang="fr-FR" sz="1200" b="1" i="1" dirty="0" smtClean="0">
              <a:latin typeface="Arial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 </a:t>
            </a:r>
            <a:r>
              <a:rPr lang="fr-FR" altLang="fr-FR" sz="1200" b="1" dirty="0">
                <a:latin typeface="Arial" charset="0"/>
              </a:rPr>
              <a:t>- </a:t>
            </a:r>
            <a:r>
              <a:rPr lang="fr-FR" altLang="fr-FR" sz="1200" b="1" dirty="0" smtClean="0">
                <a:latin typeface="Arial" charset="0"/>
              </a:rPr>
              <a:t>l’utilisation d’une </a:t>
            </a:r>
            <a:r>
              <a:rPr lang="fr-FR" altLang="fr-FR" sz="1200" b="1" dirty="0" smtClean="0">
                <a:solidFill>
                  <a:srgbClr val="94241F"/>
                </a:solidFill>
                <a:latin typeface="Arial" charset="0"/>
              </a:rPr>
              <a:t>« boite à outils » </a:t>
            </a:r>
            <a:r>
              <a:rPr lang="fr-FR" altLang="fr-FR" sz="1200" b="1" dirty="0" smtClean="0">
                <a:latin typeface="Arial" charset="0"/>
              </a:rPr>
              <a:t>							(comment </a:t>
            </a:r>
            <a:r>
              <a:rPr lang="fr-FR" altLang="fr-FR" sz="1200" b="1" dirty="0">
                <a:latin typeface="Arial" charset="0"/>
              </a:rPr>
              <a:t>?) </a:t>
            </a:r>
            <a:endParaRPr lang="fr-FR" altLang="fr-FR" sz="1200" b="1" dirty="0" smtClean="0">
              <a:latin typeface="Arial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>
                <a:latin typeface="Arial" charset="0"/>
              </a:rPr>
              <a:t>	</a:t>
            </a:r>
            <a:r>
              <a:rPr lang="fr-FR" altLang="fr-FR" sz="1200" b="1" i="1" dirty="0" smtClean="0">
                <a:latin typeface="Arial" charset="0"/>
              </a:rPr>
              <a:t>fiche de lancement,</a:t>
            </a:r>
            <a:r>
              <a:rPr lang="fr-FR" altLang="fr-FR" sz="1200" b="1" i="1" dirty="0" smtClean="0">
                <a:latin typeface="Arial" charset="0"/>
              </a:rPr>
              <a:t> </a:t>
            </a:r>
            <a:r>
              <a:rPr lang="fr-FR" altLang="fr-FR" sz="1200" b="1" i="1" dirty="0" smtClean="0">
                <a:latin typeface="Arial" charset="0"/>
              </a:rPr>
              <a:t>cahier des charges, </a:t>
            </a:r>
            <a:r>
              <a:rPr lang="fr-FR" altLang="fr-FR" sz="1200" b="1" i="1" dirty="0" smtClean="0">
                <a:latin typeface="Arial" charset="0"/>
              </a:rPr>
              <a:t>diagramme </a:t>
            </a:r>
            <a:r>
              <a:rPr lang="fr-FR" altLang="fr-FR" sz="1200" b="1" i="1" dirty="0" smtClean="0">
                <a:latin typeface="Arial" charset="0"/>
              </a:rPr>
              <a:t>de Gantt, </a:t>
            </a:r>
            <a:r>
              <a:rPr lang="fr-FR" altLang="fr-FR" sz="1200" b="1" i="1" dirty="0" smtClean="0">
                <a:latin typeface="Arial" charset="0"/>
              </a:rPr>
              <a:t>budget  </a:t>
            </a:r>
            <a:endParaRPr lang="fr-FR" altLang="fr-FR" sz="1200" b="1" i="1" dirty="0" smtClean="0">
              <a:latin typeface="Arial" charset="0"/>
            </a:endParaRPr>
          </a:p>
          <a:p>
            <a:pPr algn="just">
              <a:spcBef>
                <a:spcPct val="50000"/>
              </a:spcBef>
              <a:buNone/>
            </a:pPr>
            <a:endParaRPr lang="fr-FR" altLang="fr-FR" sz="1200" b="1" dirty="0">
              <a:latin typeface="Arial" charset="0"/>
            </a:endParaRPr>
          </a:p>
        </p:txBody>
      </p:sp>
      <p:sp>
        <p:nvSpPr>
          <p:cNvPr id="11" name="Line 2"/>
          <p:cNvSpPr>
            <a:spLocks noChangeShapeType="1"/>
          </p:cNvSpPr>
          <p:nvPr/>
        </p:nvSpPr>
        <p:spPr bwMode="auto">
          <a:xfrm>
            <a:off x="2440359" y="88690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440358" y="131818"/>
            <a:ext cx="49224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C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Démarrage :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construire le référentiel de gestion du 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2440359" y="1234857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440358" y="903971"/>
            <a:ext cx="67798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C.1 Organisation du travail en mode projet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50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31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42926" y="3798769"/>
            <a:ext cx="6796128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</a:pPr>
            <a:endParaRPr lang="fr-FR" altLang="fr-FR" sz="1200" b="1" dirty="0" smtClean="0">
              <a:solidFill>
                <a:srgbClr val="96172E"/>
              </a:solidFill>
              <a:latin typeface="Arial" charset="0"/>
            </a:endParaRPr>
          </a:p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 smtClean="0">
                <a:solidFill>
                  <a:srgbClr val="92241E"/>
                </a:solidFill>
                <a:latin typeface="Arial" charset="0"/>
              </a:rPr>
              <a:t>  Le </a:t>
            </a:r>
            <a:r>
              <a:rPr lang="fr-FR" altLang="fr-FR" sz="1400" b="1" dirty="0">
                <a:solidFill>
                  <a:srgbClr val="92241E"/>
                </a:solidFill>
                <a:latin typeface="Arial" charset="0"/>
              </a:rPr>
              <a:t>chef de projet</a:t>
            </a:r>
          </a:p>
          <a:p>
            <a:pPr marL="171450" indent="-171450" algn="just">
              <a:spcBef>
                <a:spcPct val="50000"/>
              </a:spcBef>
              <a:buFontTx/>
              <a:buChar char="-"/>
            </a:pPr>
            <a:r>
              <a:rPr lang="fr-FR" altLang="fr-FR" sz="1200" b="1" dirty="0" smtClean="0">
                <a:latin typeface="Arial" charset="0"/>
              </a:rPr>
              <a:t>Il </a:t>
            </a:r>
            <a:r>
              <a:rPr lang="fr-FR" altLang="fr-FR" sz="1200" b="1" dirty="0">
                <a:solidFill>
                  <a:srgbClr val="94241F"/>
                </a:solidFill>
                <a:latin typeface="Arial" charset="0"/>
              </a:rPr>
              <a:t>rapporte</a:t>
            </a:r>
            <a:r>
              <a:rPr lang="fr-FR" altLang="fr-FR" sz="1200" b="1" dirty="0">
                <a:latin typeface="Arial" charset="0"/>
              </a:rPr>
              <a:t> directement au Commanditaire au cours de réunions </a:t>
            </a:r>
            <a:r>
              <a:rPr lang="fr-FR" altLang="fr-FR" sz="1200" b="1" dirty="0" smtClean="0">
                <a:latin typeface="Arial" charset="0"/>
              </a:rPr>
              <a:t>régulières.</a:t>
            </a:r>
          </a:p>
          <a:p>
            <a:pPr marL="171450" indent="-171450" algn="just">
              <a:spcBef>
                <a:spcPct val="50000"/>
              </a:spcBef>
              <a:buFontTx/>
              <a:buChar char="-"/>
            </a:pPr>
            <a:r>
              <a:rPr lang="fr-FR" altLang="fr-FR" sz="1200" b="1" dirty="0" smtClean="0">
                <a:latin typeface="Arial" charset="0"/>
              </a:rPr>
              <a:t>Devant </a:t>
            </a:r>
            <a:r>
              <a:rPr lang="fr-FR" altLang="fr-FR" sz="1200" b="1" dirty="0">
                <a:latin typeface="Arial" charset="0"/>
              </a:rPr>
              <a:t>le Commanditaire, il a la </a:t>
            </a:r>
            <a:r>
              <a:rPr lang="fr-FR" altLang="fr-FR" sz="1200" b="1" dirty="0">
                <a:solidFill>
                  <a:srgbClr val="94241F"/>
                </a:solidFill>
                <a:latin typeface="Arial" charset="0"/>
              </a:rPr>
              <a:t>responsabilité</a:t>
            </a:r>
            <a:r>
              <a:rPr lang="fr-FR" altLang="fr-FR" sz="1200" b="1" dirty="0">
                <a:latin typeface="Arial" charset="0"/>
              </a:rPr>
              <a:t> de l'avancement général du </a:t>
            </a:r>
            <a:r>
              <a:rPr lang="fr-FR" altLang="fr-FR" sz="1200" b="1" dirty="0" smtClean="0">
                <a:latin typeface="Arial" charset="0"/>
              </a:rPr>
              <a:t>projet.</a:t>
            </a:r>
          </a:p>
          <a:p>
            <a:pPr marL="171450" indent="-171450" algn="just">
              <a:spcBef>
                <a:spcPct val="50000"/>
              </a:spcBef>
              <a:buFontTx/>
              <a:buChar char="-"/>
            </a:pPr>
            <a:r>
              <a:rPr lang="fr-FR" altLang="fr-FR" sz="1200" b="1" dirty="0" smtClean="0">
                <a:latin typeface="Arial" charset="0"/>
              </a:rPr>
              <a:t>Il </a:t>
            </a:r>
            <a:r>
              <a:rPr lang="fr-FR" altLang="fr-FR" sz="1200" b="1" dirty="0">
                <a:solidFill>
                  <a:srgbClr val="94241F"/>
                </a:solidFill>
                <a:latin typeface="Arial" charset="0"/>
              </a:rPr>
              <a:t>organise l'équipe </a:t>
            </a:r>
            <a:r>
              <a:rPr lang="fr-FR" altLang="fr-FR" sz="1200" b="1" dirty="0">
                <a:latin typeface="Arial" charset="0"/>
              </a:rPr>
              <a:t>projet en définissant les rôles et responsabilités de </a:t>
            </a:r>
            <a:r>
              <a:rPr lang="fr-FR" altLang="fr-FR" sz="1200" b="1" dirty="0" smtClean="0">
                <a:latin typeface="Arial" charset="0"/>
              </a:rPr>
              <a:t>chacun.</a:t>
            </a:r>
          </a:p>
          <a:p>
            <a:pPr marL="171450" indent="-171450" algn="just">
              <a:spcBef>
                <a:spcPct val="50000"/>
              </a:spcBef>
              <a:buFontTx/>
              <a:buChar char="-"/>
            </a:pPr>
            <a:r>
              <a:rPr lang="fr-FR" altLang="fr-FR" sz="1200" b="1" dirty="0" smtClean="0">
                <a:latin typeface="Arial" charset="0"/>
              </a:rPr>
              <a:t>Il </a:t>
            </a:r>
            <a:r>
              <a:rPr lang="fr-FR" altLang="fr-FR" sz="1200" b="1" dirty="0">
                <a:latin typeface="Arial" charset="0"/>
              </a:rPr>
              <a:t>dirige et </a:t>
            </a:r>
            <a:r>
              <a:rPr lang="fr-FR" altLang="fr-FR" sz="1200" b="1" dirty="0">
                <a:solidFill>
                  <a:srgbClr val="94241F"/>
                </a:solidFill>
                <a:latin typeface="Arial" charset="0"/>
              </a:rPr>
              <a:t>anime</a:t>
            </a:r>
            <a:r>
              <a:rPr lang="fr-FR" altLang="fr-FR" sz="1200" b="1" dirty="0">
                <a:latin typeface="Arial" charset="0"/>
              </a:rPr>
              <a:t> l'équipe projet</a:t>
            </a:r>
            <a:r>
              <a:rPr lang="fr-FR" altLang="fr-FR" sz="1200" b="1" dirty="0" smtClean="0">
                <a:latin typeface="Arial" charset="0"/>
              </a:rPr>
              <a:t>.</a:t>
            </a:r>
          </a:p>
          <a:p>
            <a:pPr marL="171450" indent="-171450" algn="just">
              <a:spcBef>
                <a:spcPct val="50000"/>
              </a:spcBef>
              <a:buFontTx/>
              <a:buChar char="-"/>
            </a:pPr>
            <a:r>
              <a:rPr lang="fr-FR" altLang="fr-FR" sz="1200" b="1" dirty="0" smtClean="0">
                <a:latin typeface="Arial" charset="0"/>
              </a:rPr>
              <a:t>Il </a:t>
            </a:r>
            <a:r>
              <a:rPr lang="fr-FR" altLang="fr-FR" sz="1200" b="1" dirty="0" smtClean="0">
                <a:solidFill>
                  <a:srgbClr val="94241F"/>
                </a:solidFill>
                <a:latin typeface="Arial" charset="0"/>
              </a:rPr>
              <a:t>contrôle la </a:t>
            </a:r>
            <a:r>
              <a:rPr lang="fr-FR" altLang="fr-FR" sz="1200" b="1" dirty="0">
                <a:solidFill>
                  <a:srgbClr val="94241F"/>
                </a:solidFill>
                <a:latin typeface="Arial" charset="0"/>
              </a:rPr>
              <a:t>communication </a:t>
            </a:r>
            <a:r>
              <a:rPr lang="fr-FR" altLang="fr-FR" sz="1200" b="1" dirty="0">
                <a:latin typeface="Arial" charset="0"/>
              </a:rPr>
              <a:t>autour du projet.</a:t>
            </a:r>
          </a:p>
          <a:p>
            <a:pPr algn="just">
              <a:spcBef>
                <a:spcPct val="50000"/>
              </a:spcBef>
              <a:buNone/>
            </a:pPr>
            <a:endParaRPr lang="fr-FR" altLang="fr-FR" sz="1200" b="1" dirty="0">
              <a:latin typeface="Arial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42926" y="1623732"/>
            <a:ext cx="6796128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</a:pPr>
            <a:endParaRPr lang="fr-FR" altLang="fr-FR" sz="1200" b="1" dirty="0" smtClean="0">
              <a:solidFill>
                <a:srgbClr val="96172E"/>
              </a:solidFill>
              <a:latin typeface="Arial" charset="0"/>
            </a:endParaRPr>
          </a:p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>
                <a:solidFill>
                  <a:srgbClr val="96172E"/>
                </a:solidFill>
                <a:latin typeface="Arial" charset="0"/>
              </a:rPr>
              <a:t> </a:t>
            </a: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</a:rPr>
              <a:t> Cette organisation se </a:t>
            </a:r>
            <a:r>
              <a:rPr lang="fr-FR" altLang="fr-FR" sz="1400" b="1" dirty="0">
                <a:solidFill>
                  <a:srgbClr val="96172E"/>
                </a:solidFill>
                <a:latin typeface="Arial" charset="0"/>
              </a:rPr>
              <a:t>traduit </a:t>
            </a: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</a:rPr>
              <a:t>par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 - la mise en place de mécanismes de </a:t>
            </a:r>
            <a:r>
              <a:rPr lang="fr-FR" altLang="fr-FR" sz="1200" b="1" dirty="0" smtClean="0">
                <a:solidFill>
                  <a:srgbClr val="94241F"/>
                </a:solidFill>
                <a:latin typeface="Arial" charset="0"/>
              </a:rPr>
              <a:t>structuration</a:t>
            </a:r>
            <a:r>
              <a:rPr lang="fr-FR" altLang="fr-FR" sz="1200" b="1" dirty="0" smtClean="0">
                <a:latin typeface="Arial" charset="0"/>
              </a:rPr>
              <a:t> 				(qui ?) 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i="1" dirty="0" smtClean="0">
                <a:latin typeface="Arial" charset="0"/>
              </a:rPr>
              <a:t>	chef de projet, groupe de projet, structures de </a:t>
            </a:r>
            <a:r>
              <a:rPr lang="fr-FR" altLang="fr-FR" sz="1200" b="1" i="1" dirty="0" err="1" smtClean="0">
                <a:latin typeface="Arial" charset="0"/>
              </a:rPr>
              <a:t>reporting</a:t>
            </a:r>
            <a:endParaRPr lang="fr-FR" altLang="fr-FR" sz="1200" b="1" i="1" dirty="0">
              <a:latin typeface="Arial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>
                <a:latin typeface="Arial" charset="0"/>
              </a:rPr>
              <a:t> </a:t>
            </a:r>
            <a:r>
              <a:rPr lang="fr-FR" altLang="fr-FR" sz="1200" b="1" dirty="0" smtClean="0">
                <a:latin typeface="Arial" charset="0"/>
              </a:rPr>
              <a:t>- la mise en place de </a:t>
            </a:r>
            <a:r>
              <a:rPr lang="fr-FR" altLang="fr-FR" sz="1200" b="1" dirty="0" smtClean="0">
                <a:solidFill>
                  <a:srgbClr val="94241F"/>
                </a:solidFill>
                <a:latin typeface="Arial" charset="0"/>
              </a:rPr>
              <a:t>processus de décision </a:t>
            </a:r>
            <a:r>
              <a:rPr lang="fr-FR" altLang="fr-FR" sz="1200" b="1" dirty="0" smtClean="0">
                <a:latin typeface="Arial" charset="0"/>
              </a:rPr>
              <a:t>plus ou </a:t>
            </a:r>
            <a:r>
              <a:rPr lang="fr-FR" altLang="fr-FR" sz="1200" b="1" dirty="0">
                <a:latin typeface="Arial" charset="0"/>
              </a:rPr>
              <a:t>moins formalisés </a:t>
            </a:r>
            <a:r>
              <a:rPr lang="fr-FR" altLang="fr-FR" sz="1200" b="1" dirty="0" smtClean="0">
                <a:latin typeface="Arial" charset="0"/>
              </a:rPr>
              <a:t>	(quoi </a:t>
            </a:r>
            <a:r>
              <a:rPr lang="fr-FR" altLang="fr-FR" sz="1200" b="1" dirty="0">
                <a:latin typeface="Arial" charset="0"/>
              </a:rPr>
              <a:t>?) </a:t>
            </a:r>
            <a:endParaRPr lang="fr-FR" altLang="fr-FR" sz="1200" b="1" dirty="0" smtClean="0">
              <a:latin typeface="Arial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 	</a:t>
            </a:r>
            <a:r>
              <a:rPr lang="fr-FR" altLang="fr-FR" sz="1200" b="1" i="1" dirty="0" smtClean="0">
                <a:latin typeface="Arial" charset="0"/>
              </a:rPr>
              <a:t>revues de projet, jalons, processus go / no go </a:t>
            </a:r>
            <a:r>
              <a:rPr lang="fr-FR" altLang="fr-FR" sz="1200" b="1" i="1" dirty="0" err="1" smtClean="0">
                <a:latin typeface="Arial" charset="0"/>
              </a:rPr>
              <a:t>etc</a:t>
            </a:r>
            <a:endParaRPr lang="fr-FR" altLang="fr-FR" sz="1200" b="1" i="1" dirty="0" smtClean="0">
              <a:latin typeface="Arial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 </a:t>
            </a:r>
            <a:r>
              <a:rPr lang="fr-FR" altLang="fr-FR" sz="1200" b="1" dirty="0">
                <a:latin typeface="Arial" charset="0"/>
              </a:rPr>
              <a:t>- </a:t>
            </a:r>
            <a:r>
              <a:rPr lang="fr-FR" altLang="fr-FR" sz="1200" b="1" dirty="0" smtClean="0">
                <a:latin typeface="Arial" charset="0"/>
              </a:rPr>
              <a:t>l’utilisation d’une </a:t>
            </a:r>
            <a:r>
              <a:rPr lang="fr-FR" altLang="fr-FR" sz="1200" b="1" dirty="0" smtClean="0">
                <a:solidFill>
                  <a:srgbClr val="94241F"/>
                </a:solidFill>
                <a:latin typeface="Arial" charset="0"/>
              </a:rPr>
              <a:t>« boite à outils » </a:t>
            </a:r>
            <a:r>
              <a:rPr lang="fr-FR" altLang="fr-FR" sz="1200" b="1" dirty="0" smtClean="0">
                <a:latin typeface="Arial" charset="0"/>
              </a:rPr>
              <a:t>							(comment </a:t>
            </a:r>
            <a:r>
              <a:rPr lang="fr-FR" altLang="fr-FR" sz="1200" b="1" dirty="0">
                <a:latin typeface="Arial" charset="0"/>
              </a:rPr>
              <a:t>?) </a:t>
            </a:r>
            <a:endParaRPr lang="fr-FR" altLang="fr-FR" sz="1200" b="1" dirty="0" smtClean="0">
              <a:latin typeface="Arial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>
                <a:latin typeface="Arial" charset="0"/>
              </a:rPr>
              <a:t>	</a:t>
            </a:r>
            <a:r>
              <a:rPr lang="fr-FR" altLang="fr-FR" sz="1200" b="1" i="1" dirty="0" smtClean="0">
                <a:latin typeface="Arial" charset="0"/>
              </a:rPr>
              <a:t>fiche de lancement,</a:t>
            </a:r>
            <a:r>
              <a:rPr lang="fr-FR" altLang="fr-FR" sz="1200" b="1" i="1" dirty="0" smtClean="0">
                <a:latin typeface="Arial" charset="0"/>
              </a:rPr>
              <a:t> </a:t>
            </a:r>
            <a:r>
              <a:rPr lang="fr-FR" altLang="fr-FR" sz="1200" b="1" i="1" dirty="0" smtClean="0">
                <a:latin typeface="Arial" charset="0"/>
              </a:rPr>
              <a:t>cahier des charges, </a:t>
            </a:r>
            <a:r>
              <a:rPr lang="fr-FR" altLang="fr-FR" sz="1200" b="1" i="1" dirty="0" smtClean="0">
                <a:latin typeface="Arial" charset="0"/>
              </a:rPr>
              <a:t>diagramme </a:t>
            </a:r>
            <a:r>
              <a:rPr lang="fr-FR" altLang="fr-FR" sz="1200" b="1" i="1" dirty="0" smtClean="0">
                <a:latin typeface="Arial" charset="0"/>
              </a:rPr>
              <a:t>de Gantt, </a:t>
            </a:r>
            <a:r>
              <a:rPr lang="fr-FR" altLang="fr-FR" sz="1200" b="1" i="1" dirty="0" smtClean="0">
                <a:latin typeface="Arial" charset="0"/>
              </a:rPr>
              <a:t>budget  </a:t>
            </a:r>
            <a:endParaRPr lang="fr-FR" altLang="fr-FR" sz="1200" b="1" i="1" dirty="0" smtClean="0">
              <a:latin typeface="Arial" charset="0"/>
            </a:endParaRPr>
          </a:p>
          <a:p>
            <a:pPr algn="just">
              <a:spcBef>
                <a:spcPct val="50000"/>
              </a:spcBef>
              <a:buNone/>
            </a:pPr>
            <a:endParaRPr lang="fr-FR" altLang="fr-FR" sz="1200" b="1" dirty="0">
              <a:latin typeface="Arial" charset="0"/>
            </a:endParaRPr>
          </a:p>
        </p:txBody>
      </p:sp>
      <p:sp>
        <p:nvSpPr>
          <p:cNvPr id="11" name="Line 2"/>
          <p:cNvSpPr>
            <a:spLocks noChangeShapeType="1"/>
          </p:cNvSpPr>
          <p:nvPr/>
        </p:nvSpPr>
        <p:spPr bwMode="auto">
          <a:xfrm>
            <a:off x="2440359" y="88690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440358" y="131818"/>
            <a:ext cx="49224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C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Démarrage :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construire le référentiel de gestion du 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2440359" y="1234857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440358" y="903971"/>
            <a:ext cx="67798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C.1 Organisation du travail en mode projet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79367" y="4665127"/>
            <a:ext cx="367825" cy="1128685"/>
            <a:chOff x="35400" y="2372323"/>
            <a:chExt cx="367825" cy="1128685"/>
          </a:xfrm>
        </p:grpSpPr>
        <p:pic>
          <p:nvPicPr>
            <p:cNvPr id="17" name="Picture 3" descr="C:\Users\Laurent\Desktop\my_MSStc1\lion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0" y="2755907"/>
              <a:ext cx="367825" cy="3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 descr="C:\Users\Laurent\Desktop\my_MSStc1\lion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0" y="3139491"/>
              <a:ext cx="367825" cy="3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" descr="C:\Users\Laurent\Desktop\my_MSStc1\lion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0" y="2372323"/>
              <a:ext cx="367825" cy="3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201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32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42926" y="1718827"/>
            <a:ext cx="67961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</a:rPr>
              <a:t>  Le triptyque Coûts – Délais – Qualité : les indicateurs pour gérer un projet</a:t>
            </a:r>
          </a:p>
        </p:txBody>
      </p:sp>
      <p:sp>
        <p:nvSpPr>
          <p:cNvPr id="11" name="Line 2"/>
          <p:cNvSpPr>
            <a:spLocks noChangeShapeType="1"/>
          </p:cNvSpPr>
          <p:nvPr/>
        </p:nvSpPr>
        <p:spPr bwMode="auto">
          <a:xfrm>
            <a:off x="2440359" y="88690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440358" y="131818"/>
            <a:ext cx="49224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C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Démarrage :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construire le référentiel de gestion du 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2440359" y="1234857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440358" y="903971"/>
            <a:ext cx="67798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C.1 Organisation du travail en mode projet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Triangle isocèle 23"/>
          <p:cNvSpPr/>
          <p:nvPr/>
        </p:nvSpPr>
        <p:spPr bwMode="auto">
          <a:xfrm>
            <a:off x="2866767" y="2611442"/>
            <a:ext cx="3543643" cy="2977935"/>
          </a:xfrm>
          <a:prstGeom prst="triangle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2624109" y="5592258"/>
            <a:ext cx="697690" cy="27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algn="ctr" defTabSz="449263" eaLnBrk="0" hangingPunct="0">
              <a:lnSpc>
                <a:spcPct val="86000"/>
              </a:lnSpc>
              <a:spcBef>
                <a:spcPct val="50000"/>
              </a:spcBef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FR" sz="1400" dirty="0">
                <a:solidFill>
                  <a:srgbClr val="C00000"/>
                </a:solidFill>
                <a:latin typeface="+mj-lt"/>
              </a:rPr>
              <a:t>0%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709789" y="5592258"/>
            <a:ext cx="897972" cy="27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algn="ctr" defTabSz="449263" eaLnBrk="0" hangingPunct="0">
              <a:lnSpc>
                <a:spcPct val="86000"/>
              </a:lnSpc>
              <a:spcBef>
                <a:spcPct val="50000"/>
              </a:spcBef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FR" sz="1400" dirty="0">
                <a:solidFill>
                  <a:srgbClr val="C00000"/>
                </a:solidFill>
                <a:latin typeface="+mj-lt"/>
              </a:rPr>
              <a:t>100%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3233318" y="5594773"/>
            <a:ext cx="24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- Qualité</a:t>
            </a:r>
            <a:endParaRPr lang="fr-F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558185" y="3508427"/>
            <a:ext cx="195551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Délais</a:t>
            </a:r>
            <a:br>
              <a:rPr lang="fr-F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(date de fin imposée,</a:t>
            </a:r>
          </a:p>
          <a:p>
            <a:pPr algn="ctr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pénalités de retard…)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024604" y="3519616"/>
            <a:ext cx="157024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Coûts</a:t>
            </a:r>
            <a:br>
              <a:rPr lang="fr-FR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(Salaires,</a:t>
            </a:r>
          </a:p>
          <a:p>
            <a:pPr algn="ctr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investissements,</a:t>
            </a:r>
          </a:p>
          <a:p>
            <a:pPr algn="ctr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amortissement</a:t>
            </a:r>
          </a:p>
          <a:p>
            <a:pPr algn="ctr"/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missions, …)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6247369" y="5258495"/>
            <a:ext cx="809936" cy="27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algn="ctr" defTabSz="449263" eaLnBrk="0" hangingPunct="0">
              <a:lnSpc>
                <a:spcPct val="86000"/>
              </a:lnSpc>
              <a:spcBef>
                <a:spcPct val="50000"/>
              </a:spcBef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FR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longs</a:t>
            </a:r>
            <a:endParaRPr lang="fr-FR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4546303" y="2482644"/>
            <a:ext cx="10672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algn="ctr" defTabSz="449263" eaLnBrk="0" hangingPunct="0">
              <a:spcBef>
                <a:spcPts val="0"/>
              </a:spcBef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FR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courts</a:t>
            </a:r>
            <a:endParaRPr lang="fr-FR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3808664" y="2495896"/>
            <a:ext cx="8247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algn="ctr" defTabSz="449263" eaLnBrk="0" hangingPunct="0">
              <a:spcBef>
                <a:spcPts val="0"/>
              </a:spcBef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FR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élevés</a:t>
            </a:r>
            <a:endParaRPr lang="fr-FR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2210478" y="5202985"/>
            <a:ext cx="897972" cy="27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algn="ctr" defTabSz="449263" eaLnBrk="0" hangingPunct="0">
              <a:lnSpc>
                <a:spcPct val="86000"/>
              </a:lnSpc>
              <a:spcBef>
                <a:spcPct val="50000"/>
              </a:spcBef>
              <a:buClr>
                <a:srgbClr val="000099"/>
              </a:buClr>
              <a:buSzPct val="100000"/>
              <a:buFont typeface="Times New Roman" pitchFamily="18" charset="0"/>
              <a:buNone/>
            </a:pPr>
            <a:r>
              <a:rPr lang="fr-FR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faibles</a:t>
            </a:r>
            <a:endParaRPr lang="fr-FR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Connecteur droit avec flèche 33"/>
          <p:cNvCxnSpPr/>
          <p:nvPr/>
        </p:nvCxnSpPr>
        <p:spPr bwMode="auto">
          <a:xfrm flipH="1" flipV="1">
            <a:off x="5525470" y="4129605"/>
            <a:ext cx="249552" cy="386207"/>
          </a:xfrm>
          <a:prstGeom prst="straightConnector1">
            <a:avLst/>
          </a:prstGeom>
          <a:solidFill>
            <a:srgbClr val="A5002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35" name="Connecteur droit avec flèche 34"/>
          <p:cNvCxnSpPr/>
          <p:nvPr/>
        </p:nvCxnSpPr>
        <p:spPr bwMode="auto">
          <a:xfrm>
            <a:off x="4296008" y="5586312"/>
            <a:ext cx="542777" cy="0"/>
          </a:xfrm>
          <a:prstGeom prst="straightConnector1">
            <a:avLst/>
          </a:prstGeom>
          <a:solidFill>
            <a:srgbClr val="A5002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36" name="Connecteur droit avec flèche 35"/>
          <p:cNvCxnSpPr/>
          <p:nvPr/>
        </p:nvCxnSpPr>
        <p:spPr bwMode="auto">
          <a:xfrm flipH="1">
            <a:off x="3641488" y="3873513"/>
            <a:ext cx="249552" cy="386207"/>
          </a:xfrm>
          <a:prstGeom prst="straightConnector1">
            <a:avLst/>
          </a:prstGeom>
          <a:solidFill>
            <a:srgbClr val="A5002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cxnSp>
        <p:nvCxnSpPr>
          <p:cNvPr id="37" name="Connecteur droit 36"/>
          <p:cNvCxnSpPr/>
          <p:nvPr/>
        </p:nvCxnSpPr>
        <p:spPr>
          <a:xfrm>
            <a:off x="4832916" y="4053784"/>
            <a:ext cx="0" cy="148965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4838785" y="3681941"/>
            <a:ext cx="457790" cy="33088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 flipV="1">
            <a:off x="4134492" y="3389986"/>
            <a:ext cx="681763" cy="60689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lipse 39"/>
          <p:cNvSpPr/>
          <p:nvPr/>
        </p:nvSpPr>
        <p:spPr>
          <a:xfrm>
            <a:off x="4728017" y="3895851"/>
            <a:ext cx="199665" cy="220714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41" name="Connecteur droit 40"/>
          <p:cNvCxnSpPr/>
          <p:nvPr/>
        </p:nvCxnSpPr>
        <p:spPr>
          <a:xfrm flipH="1" flipV="1">
            <a:off x="4257743" y="3185000"/>
            <a:ext cx="199641" cy="1655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4475702" y="3454802"/>
            <a:ext cx="5067" cy="206917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V="1">
            <a:off x="4475702" y="3020178"/>
            <a:ext cx="398296" cy="33103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lipse 43"/>
          <p:cNvSpPr/>
          <p:nvPr/>
        </p:nvSpPr>
        <p:spPr>
          <a:xfrm>
            <a:off x="4375871" y="3234088"/>
            <a:ext cx="199665" cy="220714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2531658" y="6610350"/>
            <a:ext cx="44964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None/>
            </a:pPr>
            <a:r>
              <a:rPr lang="fr-FR" altLang="fr-FR" sz="1200" dirty="0">
                <a:latin typeface="Arial" charset="0"/>
              </a:rPr>
              <a:t>http://</a:t>
            </a:r>
            <a:r>
              <a:rPr lang="fr-FR" altLang="fr-FR" sz="1200" dirty="0" smtClean="0">
                <a:latin typeface="Arial" charset="0"/>
              </a:rPr>
              <a:t>gestiondeprojet.pm , </a:t>
            </a:r>
            <a:r>
              <a:rPr lang="fr-FR" altLang="fr-FR" sz="1200" dirty="0">
                <a:latin typeface="Arial" charset="0"/>
              </a:rPr>
              <a:t>R. Bachelet, Ecole Centrale de Lille</a:t>
            </a:r>
          </a:p>
        </p:txBody>
      </p:sp>
      <p:grpSp>
        <p:nvGrpSpPr>
          <p:cNvPr id="45" name="Groupe 44"/>
          <p:cNvGrpSpPr/>
          <p:nvPr/>
        </p:nvGrpSpPr>
        <p:grpSpPr>
          <a:xfrm>
            <a:off x="79367" y="3170339"/>
            <a:ext cx="367825" cy="1128685"/>
            <a:chOff x="35400" y="2372323"/>
            <a:chExt cx="367825" cy="1128685"/>
          </a:xfrm>
        </p:grpSpPr>
        <p:pic>
          <p:nvPicPr>
            <p:cNvPr id="47" name="Picture 3" descr="C:\Users\Laurent\Desktop\my_MSStc1\lion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0" y="2755907"/>
              <a:ext cx="367825" cy="3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3" descr="C:\Users\Laurent\Desktop\my_MSStc1\lion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0" y="3139491"/>
              <a:ext cx="367825" cy="3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3" descr="C:\Users\Laurent\Desktop\my_MSStc1\lion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0" y="2372323"/>
              <a:ext cx="367825" cy="3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105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e 2"/>
          <p:cNvGrpSpPr>
            <a:grpSpLocks/>
          </p:cNvGrpSpPr>
          <p:nvPr/>
        </p:nvGrpSpPr>
        <p:grpSpPr bwMode="auto">
          <a:xfrm>
            <a:off x="-12254" y="1612684"/>
            <a:ext cx="9156254" cy="5240726"/>
            <a:chOff x="0" y="0"/>
            <a:chExt cx="9156254" cy="6858000"/>
          </a:xfrm>
        </p:grpSpPr>
        <p:sp>
          <p:nvSpPr>
            <p:cNvPr id="6249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56254" cy="685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fr-FR" altLang="fr-FR" sz="1800" smtClean="0">
                <a:latin typeface="Arial" charset="0"/>
              </a:endParaRPr>
            </a:p>
          </p:txBody>
        </p:sp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179512" y="972039"/>
              <a:ext cx="8770008" cy="5638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7173" name="Text Box 7"/>
            <p:cNvSpPr txBox="1">
              <a:spLocks noChangeArrowheads="1"/>
            </p:cNvSpPr>
            <p:nvPr/>
          </p:nvSpPr>
          <p:spPr bwMode="auto">
            <a:xfrm>
              <a:off x="757808" y="68769"/>
              <a:ext cx="7977310" cy="765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ts val="0"/>
                </a:spcBef>
                <a:buFontTx/>
                <a:buNone/>
              </a:pPr>
              <a:r>
                <a:rPr lang="fr-FR" altLang="fr-FR" sz="1600" b="1" dirty="0" smtClean="0">
                  <a:latin typeface="Arial" charset="0"/>
                </a:rPr>
                <a:t>L’accompagnement </a:t>
              </a:r>
              <a:r>
                <a:rPr lang="fr-FR" altLang="fr-FR" sz="1600" b="1" dirty="0" smtClean="0">
                  <a:latin typeface="Arial" charset="0"/>
                </a:rPr>
                <a:t>au démarrage du PE  </a:t>
              </a:r>
              <a:endParaRPr lang="fr-FR" altLang="fr-FR" sz="1600" b="1" dirty="0" smtClean="0">
                <a:latin typeface="Arial" charset="0"/>
              </a:endParaRPr>
            </a:p>
            <a:p>
              <a:pPr>
                <a:spcBef>
                  <a:spcPts val="0"/>
                </a:spcBef>
                <a:buFontTx/>
                <a:buNone/>
              </a:pPr>
              <a:r>
                <a:rPr lang="fr-FR" altLang="fr-FR" sz="1600" b="1" dirty="0" smtClean="0">
                  <a:latin typeface="Arial" charset="0"/>
                </a:rPr>
                <a:t>TD </a:t>
              </a:r>
              <a:r>
                <a:rPr lang="fr-FR" altLang="fr-FR" sz="1600" b="1" dirty="0" smtClean="0">
                  <a:latin typeface="Arial" charset="0"/>
                </a:rPr>
                <a:t>1 </a:t>
              </a:r>
              <a:r>
                <a:rPr lang="fr-FR" altLang="fr-FR" sz="1600" b="1" dirty="0" smtClean="0">
                  <a:latin typeface="Arial" charset="0"/>
                </a:rPr>
                <a:t>et </a:t>
              </a:r>
              <a:r>
                <a:rPr lang="fr-FR" altLang="fr-FR" sz="1600" b="1" dirty="0" smtClean="0">
                  <a:latin typeface="Arial" charset="0"/>
                </a:rPr>
                <a:t>2 </a:t>
              </a:r>
              <a:r>
                <a:rPr lang="fr-FR" altLang="fr-FR" sz="1600" b="1" dirty="0">
                  <a:latin typeface="Arial" charset="0"/>
                </a:rPr>
                <a:t>: </a:t>
              </a:r>
              <a:r>
                <a:rPr lang="fr-FR" altLang="fr-FR" sz="1600" b="1" dirty="0" smtClean="0">
                  <a:latin typeface="Arial" charset="0"/>
                </a:rPr>
                <a:t>amorcer la construction du </a:t>
              </a:r>
              <a:r>
                <a:rPr lang="fr-FR" altLang="fr-FR" sz="1600" b="1" dirty="0" smtClean="0">
                  <a:latin typeface="Arial" charset="0"/>
                </a:rPr>
                <a:t>référentiel de gestion du </a:t>
              </a:r>
              <a:r>
                <a:rPr lang="fr-FR" altLang="fr-FR" sz="1600" b="1" dirty="0" smtClean="0">
                  <a:latin typeface="Arial" charset="0"/>
                </a:rPr>
                <a:t>projet</a:t>
              </a:r>
              <a:endParaRPr lang="fr-FR" altLang="fr-FR" sz="1600" dirty="0">
                <a:latin typeface="Arial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100134" y="3224507"/>
            <a:ext cx="73839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altLang="fr-FR" sz="1200" b="1" dirty="0" smtClean="0">
                <a:latin typeface="Arial" charset="0"/>
              </a:rPr>
              <a:t>TD 1 (bibliothécaire) : recherche </a:t>
            </a:r>
            <a:r>
              <a:rPr lang="fr-FR" altLang="fr-FR" sz="1200" b="1" dirty="0">
                <a:latin typeface="Arial" charset="0"/>
              </a:rPr>
              <a:t>bibliographique </a:t>
            </a:r>
            <a:endParaRPr lang="fr-FR" altLang="fr-FR" sz="1200" b="1" dirty="0" smtClean="0">
              <a:latin typeface="Arial" charset="0"/>
            </a:endParaRP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	- ressources documentaires pour 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monter en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compétences sur le sujet</a:t>
            </a:r>
            <a:endParaRPr lang="fr-F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altLang="fr-FR" sz="1200" b="1" dirty="0">
                <a:latin typeface="Arial" charset="0"/>
              </a:rPr>
              <a:t>pistes méthodologiques de questionnement pour le cadrage </a:t>
            </a:r>
            <a:r>
              <a:rPr lang="fr-FR" altLang="fr-FR" sz="1200" b="1" dirty="0" smtClean="0">
                <a:latin typeface="Arial" charset="0"/>
              </a:rPr>
              <a:t>: </a:t>
            </a:r>
          </a:p>
          <a:p>
            <a:endParaRPr lang="fr-F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TD 2 (</a:t>
            </a:r>
            <a:r>
              <a:rPr lang="fr-FR" altLang="fr-FR" sz="1200" b="1" dirty="0">
                <a:latin typeface="Arial" charset="0"/>
              </a:rPr>
              <a:t>conseiller </a:t>
            </a:r>
            <a:r>
              <a:rPr lang="fr-FR" altLang="fr-FR" sz="1200" b="1" dirty="0" smtClean="0">
                <a:latin typeface="Arial" charset="0"/>
              </a:rPr>
              <a:t>Com) : 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appropriation </a:t>
            </a:r>
          </a:p>
          <a:p>
            <a:pPr marL="628650" lvl="1" indent="-171450">
              <a:buFontTx/>
              <a:buChar char="-"/>
            </a:pP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problématique (contexte) </a:t>
            </a:r>
          </a:p>
          <a:p>
            <a:pPr marL="628650" lvl="1" indent="-171450">
              <a:buFontTx/>
              <a:buChar char="-"/>
            </a:pP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besoin (usages)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2440359" y="88690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440358" y="131818"/>
            <a:ext cx="492246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C. Démarrage : construire le référentiel de gestion du 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</a:endParaRPr>
          </a:p>
          <a:p>
            <a:pPr defTabSz="914400">
              <a:spcBef>
                <a:spcPct val="50000"/>
              </a:spcBef>
              <a:buNone/>
            </a:pP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6793" y="4830984"/>
            <a:ext cx="6838122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édaction de la « f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iche de lancement »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puis échange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avec le commanditaire, validation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&amp; compléments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du numéro de diapositive 5"/>
          <p:cNvSpPr txBox="1">
            <a:spLocks/>
          </p:cNvSpPr>
          <p:nvPr/>
        </p:nvSpPr>
        <p:spPr>
          <a:xfrm>
            <a:off x="6952135" y="64120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7291A8-B9F5-8D40-963D-1C2AE6212483}" type="slidenum">
              <a:rPr lang="fr-FR" sz="1600" b="1" smtClean="0">
                <a:solidFill>
                  <a:srgbClr val="9424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33</a:t>
            </a:fld>
            <a:endParaRPr lang="fr-FR" sz="1600" b="1" dirty="0">
              <a:solidFill>
                <a:srgbClr val="9424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23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e 2"/>
          <p:cNvGrpSpPr>
            <a:grpSpLocks/>
          </p:cNvGrpSpPr>
          <p:nvPr/>
        </p:nvGrpSpPr>
        <p:grpSpPr bwMode="auto">
          <a:xfrm>
            <a:off x="-12254" y="1612684"/>
            <a:ext cx="9156254" cy="5240726"/>
            <a:chOff x="0" y="0"/>
            <a:chExt cx="9156254" cy="6858000"/>
          </a:xfrm>
        </p:grpSpPr>
        <p:sp>
          <p:nvSpPr>
            <p:cNvPr id="6249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56254" cy="685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fr-FR" altLang="fr-FR" sz="1800" smtClean="0">
                <a:latin typeface="Arial" charset="0"/>
              </a:endParaRPr>
            </a:p>
          </p:txBody>
        </p:sp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179512" y="972039"/>
              <a:ext cx="8770008" cy="5638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7173" name="Text Box 7"/>
            <p:cNvSpPr txBox="1">
              <a:spLocks noChangeArrowheads="1"/>
            </p:cNvSpPr>
            <p:nvPr/>
          </p:nvSpPr>
          <p:spPr bwMode="auto">
            <a:xfrm>
              <a:off x="757808" y="68769"/>
              <a:ext cx="7977310" cy="765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ts val="0"/>
                </a:spcBef>
                <a:buFontTx/>
                <a:buNone/>
              </a:pPr>
              <a:r>
                <a:rPr lang="fr-FR" altLang="fr-FR" sz="1600" b="1" dirty="0" smtClean="0">
                  <a:latin typeface="Arial" charset="0"/>
                </a:rPr>
                <a:t>L’accompagnement </a:t>
              </a:r>
              <a:r>
                <a:rPr lang="fr-FR" altLang="fr-FR" sz="1600" b="1" dirty="0" smtClean="0">
                  <a:latin typeface="Arial" charset="0"/>
                </a:rPr>
                <a:t>au démarrage du PE (bibliothécaire et conseiller Com). </a:t>
              </a:r>
              <a:endParaRPr lang="fr-FR" altLang="fr-FR" sz="1600" b="1" dirty="0" smtClean="0">
                <a:latin typeface="Arial" charset="0"/>
              </a:endParaRPr>
            </a:p>
            <a:p>
              <a:pPr>
                <a:spcBef>
                  <a:spcPts val="0"/>
                </a:spcBef>
                <a:buFontTx/>
                <a:buNone/>
              </a:pPr>
              <a:r>
                <a:rPr lang="fr-FR" altLang="fr-FR" sz="1600" b="1" dirty="0" smtClean="0">
                  <a:latin typeface="Arial" charset="0"/>
                </a:rPr>
                <a:t>TD </a:t>
              </a:r>
              <a:r>
                <a:rPr lang="fr-FR" altLang="fr-FR" sz="1600" b="1" dirty="0" smtClean="0">
                  <a:latin typeface="Arial" charset="0"/>
                </a:rPr>
                <a:t>1 </a:t>
              </a:r>
              <a:r>
                <a:rPr lang="fr-FR" altLang="fr-FR" sz="1600" b="1" dirty="0" smtClean="0">
                  <a:latin typeface="Arial" charset="0"/>
                </a:rPr>
                <a:t>et </a:t>
              </a:r>
              <a:r>
                <a:rPr lang="fr-FR" altLang="fr-FR" sz="1600" b="1" dirty="0" smtClean="0">
                  <a:latin typeface="Arial" charset="0"/>
                </a:rPr>
                <a:t>2 </a:t>
              </a:r>
              <a:r>
                <a:rPr lang="fr-FR" altLang="fr-FR" sz="1600" b="1" dirty="0">
                  <a:latin typeface="Arial" charset="0"/>
                </a:rPr>
                <a:t>: </a:t>
              </a:r>
              <a:r>
                <a:rPr lang="fr-FR" altLang="fr-FR" sz="1600" b="1" dirty="0" smtClean="0">
                  <a:latin typeface="Arial" charset="0"/>
                </a:rPr>
                <a:t>amorcer la construction du </a:t>
              </a:r>
              <a:r>
                <a:rPr lang="fr-FR" altLang="fr-FR" sz="1600" b="1" dirty="0" smtClean="0">
                  <a:latin typeface="Arial" charset="0"/>
                </a:rPr>
                <a:t>référentiel de gestion du </a:t>
              </a:r>
              <a:r>
                <a:rPr lang="fr-FR" altLang="fr-FR" sz="1600" b="1" dirty="0" smtClean="0">
                  <a:latin typeface="Arial" charset="0"/>
                </a:rPr>
                <a:t>projet</a:t>
              </a:r>
              <a:endParaRPr lang="fr-FR" altLang="fr-FR" sz="1600" dirty="0">
                <a:latin typeface="Arial" charset="0"/>
              </a:endParaRPr>
            </a:p>
          </p:txBody>
        </p:sp>
      </p:grp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2440359" y="88690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440358" y="131818"/>
            <a:ext cx="492246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C. Démarrage : construire le référentiel de gestion du 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</a:endParaRPr>
          </a:p>
          <a:p>
            <a:pPr defTabSz="914400">
              <a:spcBef>
                <a:spcPct val="50000"/>
              </a:spcBef>
              <a:buNone/>
            </a:pP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Espace réservé du numéro de diapositive 5"/>
          <p:cNvSpPr txBox="1">
            <a:spLocks/>
          </p:cNvSpPr>
          <p:nvPr/>
        </p:nvSpPr>
        <p:spPr>
          <a:xfrm>
            <a:off x="6952135" y="64120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7291A8-B9F5-8D40-963D-1C2AE6212483}" type="slidenum">
              <a:rPr lang="fr-FR" sz="1600" b="1" smtClean="0">
                <a:solidFill>
                  <a:srgbClr val="9424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34</a:t>
            </a:fld>
            <a:endParaRPr lang="fr-FR" sz="1600" b="1" dirty="0">
              <a:solidFill>
                <a:srgbClr val="9424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63" y="805607"/>
            <a:ext cx="7257592" cy="59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91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35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4748585" y="3369401"/>
            <a:ext cx="0" cy="1808806"/>
          </a:xfrm>
          <a:prstGeom prst="line">
            <a:avLst/>
          </a:prstGeom>
          <a:ln w="952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3559750" y="3367875"/>
            <a:ext cx="0" cy="1808806"/>
          </a:xfrm>
          <a:prstGeom prst="line">
            <a:avLst/>
          </a:prstGeom>
          <a:ln w="952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48"/>
          <p:cNvSpPr>
            <a:spLocks noChangeArrowheads="1"/>
          </p:cNvSpPr>
          <p:nvPr/>
        </p:nvSpPr>
        <p:spPr bwMode="auto">
          <a:xfrm>
            <a:off x="1971676" y="5179536"/>
            <a:ext cx="1237244" cy="85151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fr-FR" sz="11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Jalon : </a:t>
            </a:r>
          </a:p>
          <a:p>
            <a:pPr algn="ctr" defTabSz="762000" eaLnBrk="0" hangingPunct="0">
              <a:lnSpc>
                <a:spcPct val="90000"/>
              </a:lnSpc>
            </a:pPr>
            <a:endParaRPr lang="fr-FR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62000" eaLnBrk="0" hangingPunct="0">
              <a:lnSpc>
                <a:spcPct val="90000"/>
              </a:lnSpc>
            </a:pPr>
            <a:r>
              <a:rPr lang="fr-FR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décision </a:t>
            </a:r>
            <a:r>
              <a:rPr lang="fr-FR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réaliser le projet</a:t>
            </a:r>
            <a:endParaRPr lang="fr-FR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49"/>
          <p:cNvSpPr>
            <a:spLocks noChangeArrowheads="1"/>
          </p:cNvSpPr>
          <p:nvPr/>
        </p:nvSpPr>
        <p:spPr bwMode="auto">
          <a:xfrm>
            <a:off x="3305395" y="5179535"/>
            <a:ext cx="1200026" cy="85151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fr-FR" sz="1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Jalon : </a:t>
            </a:r>
          </a:p>
          <a:p>
            <a:pPr algn="ctr" defTabSz="762000" eaLnBrk="0" hangingPunct="0">
              <a:lnSpc>
                <a:spcPct val="90000"/>
              </a:lnSpc>
            </a:pPr>
            <a:endParaRPr lang="fr-FR" sz="11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62000" eaLnBrk="0" hangingPunct="0">
              <a:lnSpc>
                <a:spcPct val="90000"/>
              </a:lnSpc>
            </a:pPr>
            <a:r>
              <a:rPr lang="fr-FR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FR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alidation du </a:t>
            </a:r>
            <a:r>
              <a:rPr lang="fr-FR" sz="11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CdCf</a:t>
            </a:r>
            <a:endParaRPr lang="fr-FR" sz="11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62000" eaLnBrk="0" hangingPunct="0">
              <a:lnSpc>
                <a:spcPct val="90000"/>
              </a:lnSpc>
            </a:pPr>
            <a:endParaRPr lang="fr-FR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50"/>
          <p:cNvSpPr>
            <a:spLocks noChangeArrowheads="1"/>
          </p:cNvSpPr>
          <p:nvPr/>
        </p:nvSpPr>
        <p:spPr bwMode="auto">
          <a:xfrm>
            <a:off x="4621022" y="5179536"/>
            <a:ext cx="1232077" cy="85151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fr-FR" sz="1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Jalon : </a:t>
            </a:r>
          </a:p>
          <a:p>
            <a:pPr algn="ctr" defTabSz="762000" eaLnBrk="0" hangingPunct="0">
              <a:lnSpc>
                <a:spcPct val="90000"/>
              </a:lnSpc>
            </a:pPr>
            <a:endParaRPr lang="fr-FR" sz="11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62000" eaLnBrk="0" hangingPunct="0">
              <a:lnSpc>
                <a:spcPct val="90000"/>
              </a:lnSpc>
            </a:pPr>
            <a:r>
              <a:rPr lang="fr-FR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du </a:t>
            </a:r>
            <a:r>
              <a:rPr lang="fr-FR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référentiel</a:t>
            </a:r>
          </a:p>
          <a:p>
            <a:pPr algn="ctr" defTabSz="762000" eaLnBrk="0" hangingPunct="0">
              <a:lnSpc>
                <a:spcPct val="90000"/>
              </a:lnSpc>
            </a:pPr>
            <a:endParaRPr lang="fr-FR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74751" y="1912610"/>
            <a:ext cx="133001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Emergence des idées de projet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219076" y="1934858"/>
            <a:ext cx="9077331" cy="1174973"/>
            <a:chOff x="227726" y="578148"/>
            <a:chExt cx="9077331" cy="950777"/>
          </a:xfrm>
        </p:grpSpPr>
        <p:grpSp>
          <p:nvGrpSpPr>
            <p:cNvPr id="20" name="Groupe 19"/>
            <p:cNvGrpSpPr/>
            <p:nvPr/>
          </p:nvGrpSpPr>
          <p:grpSpPr>
            <a:xfrm>
              <a:off x="227726" y="973183"/>
              <a:ext cx="9077331" cy="555742"/>
              <a:chOff x="-1376033" y="958895"/>
              <a:chExt cx="9077331" cy="555742"/>
            </a:xfrm>
          </p:grpSpPr>
          <p:sp>
            <p:nvSpPr>
              <p:cNvPr id="34" name="Pentagone 33"/>
              <p:cNvSpPr/>
              <p:nvPr/>
            </p:nvSpPr>
            <p:spPr>
              <a:xfrm>
                <a:off x="1187269" y="968375"/>
                <a:ext cx="1046032" cy="500932"/>
              </a:xfrm>
              <a:prstGeom prst="homePlate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Chevron 34"/>
              <p:cNvSpPr/>
              <p:nvPr/>
            </p:nvSpPr>
            <p:spPr>
              <a:xfrm>
                <a:off x="2071376" y="968375"/>
                <a:ext cx="1353689" cy="500932"/>
              </a:xfrm>
              <a:prstGeom prst="chevron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lumMod val="100000"/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Chevron 35"/>
              <p:cNvSpPr/>
              <p:nvPr/>
            </p:nvSpPr>
            <p:spPr>
              <a:xfrm>
                <a:off x="3241540" y="968375"/>
                <a:ext cx="1529697" cy="500932"/>
              </a:xfrm>
              <a:prstGeom prst="chevron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lumMod val="100000"/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Chevron 36"/>
              <p:cNvSpPr/>
              <p:nvPr/>
            </p:nvSpPr>
            <p:spPr>
              <a:xfrm>
                <a:off x="4616867" y="968375"/>
                <a:ext cx="1595478" cy="500932"/>
              </a:xfrm>
              <a:prstGeom prst="chevron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lumMod val="100000"/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-1376033" y="963657"/>
                <a:ext cx="1439097" cy="50093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39" name="Groupe 38"/>
              <p:cNvGrpSpPr/>
              <p:nvPr/>
            </p:nvGrpSpPr>
            <p:grpSpPr>
              <a:xfrm>
                <a:off x="6064455" y="958895"/>
                <a:ext cx="1636843" cy="555742"/>
                <a:chOff x="-684007" y="2599415"/>
                <a:chExt cx="1636843" cy="555742"/>
              </a:xfrm>
            </p:grpSpPr>
            <p:sp>
              <p:nvSpPr>
                <p:cNvPr id="40" name="Chevron 39"/>
                <p:cNvSpPr/>
                <p:nvPr/>
              </p:nvSpPr>
              <p:spPr>
                <a:xfrm>
                  <a:off x="-684007" y="2612532"/>
                  <a:ext cx="1570163" cy="500932"/>
                </a:xfrm>
                <a:prstGeom prst="chevron">
                  <a:avLst/>
                </a:prstGeom>
                <a:gradFill flip="none"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  <a:lumMod val="100000"/>
                        <a:alpha val="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0" scaled="1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1" name="Connecteur droit 40"/>
                <p:cNvCxnSpPr/>
                <p:nvPr/>
              </p:nvCxnSpPr>
              <p:spPr>
                <a:xfrm>
                  <a:off x="578236" y="2606558"/>
                  <a:ext cx="0" cy="506906"/>
                </a:xfrm>
                <a:prstGeom prst="line">
                  <a:avLst/>
                </a:prstGeom>
                <a:ln w="952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Rectangle 41"/>
                <p:cNvSpPr/>
                <p:nvPr/>
              </p:nvSpPr>
              <p:spPr>
                <a:xfrm>
                  <a:off x="583390" y="2599415"/>
                  <a:ext cx="369446" cy="5557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22" name="Line 40"/>
            <p:cNvSpPr>
              <a:spLocks noChangeShapeType="1"/>
            </p:cNvSpPr>
            <p:nvPr/>
          </p:nvSpPr>
          <p:spPr bwMode="auto">
            <a:xfrm>
              <a:off x="2791027" y="596156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Line 40"/>
            <p:cNvSpPr>
              <a:spLocks noChangeShapeType="1"/>
            </p:cNvSpPr>
            <p:nvPr/>
          </p:nvSpPr>
          <p:spPr bwMode="auto">
            <a:xfrm>
              <a:off x="4688707" y="887680"/>
              <a:ext cx="0" cy="7044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Line 40"/>
            <p:cNvSpPr>
              <a:spLocks noChangeShapeType="1"/>
            </p:cNvSpPr>
            <p:nvPr/>
          </p:nvSpPr>
          <p:spPr bwMode="auto">
            <a:xfrm>
              <a:off x="7522681" y="887680"/>
              <a:ext cx="0" cy="704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Line 40"/>
            <p:cNvSpPr>
              <a:spLocks noChangeShapeType="1"/>
            </p:cNvSpPr>
            <p:nvPr/>
          </p:nvSpPr>
          <p:spPr bwMode="auto">
            <a:xfrm>
              <a:off x="4870990" y="887680"/>
              <a:ext cx="0" cy="7044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Line 40"/>
            <p:cNvSpPr>
              <a:spLocks noChangeShapeType="1"/>
            </p:cNvSpPr>
            <p:nvPr/>
          </p:nvSpPr>
          <p:spPr bwMode="auto">
            <a:xfrm>
              <a:off x="2672356" y="596156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Line 40"/>
            <p:cNvSpPr>
              <a:spLocks noChangeShapeType="1"/>
            </p:cNvSpPr>
            <p:nvPr/>
          </p:nvSpPr>
          <p:spPr bwMode="auto">
            <a:xfrm>
              <a:off x="1774144" y="596156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40"/>
            <p:cNvSpPr>
              <a:spLocks noChangeShapeType="1"/>
            </p:cNvSpPr>
            <p:nvPr/>
          </p:nvSpPr>
          <p:spPr bwMode="auto">
            <a:xfrm>
              <a:off x="7665468" y="887680"/>
              <a:ext cx="0" cy="704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Line 40"/>
            <p:cNvSpPr>
              <a:spLocks noChangeShapeType="1"/>
            </p:cNvSpPr>
            <p:nvPr/>
          </p:nvSpPr>
          <p:spPr bwMode="auto">
            <a:xfrm>
              <a:off x="8932471" y="596156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Line 40"/>
            <p:cNvSpPr>
              <a:spLocks noChangeShapeType="1"/>
            </p:cNvSpPr>
            <p:nvPr/>
          </p:nvSpPr>
          <p:spPr bwMode="auto">
            <a:xfrm>
              <a:off x="231392" y="578148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Line 40"/>
            <p:cNvSpPr>
              <a:spLocks noChangeShapeType="1"/>
            </p:cNvSpPr>
            <p:nvPr/>
          </p:nvSpPr>
          <p:spPr bwMode="auto">
            <a:xfrm>
              <a:off x="1664360" y="596156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1869744" y="1903085"/>
            <a:ext cx="74581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Avant - projet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751961" y="2429551"/>
            <a:ext cx="911746" cy="61905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avec flèche 44"/>
          <p:cNvCxnSpPr>
            <a:stCxn id="22" idx="0"/>
            <a:endCxn id="31" idx="0"/>
          </p:cNvCxnSpPr>
          <p:nvPr/>
        </p:nvCxnSpPr>
        <p:spPr>
          <a:xfrm>
            <a:off x="2782377" y="1957113"/>
            <a:ext cx="6141444" cy="0"/>
          </a:xfrm>
          <a:prstGeom prst="straightConnector1">
            <a:avLst/>
          </a:prstGeom>
          <a:ln w="9525">
            <a:prstDash val="dash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5292164" y="1847428"/>
            <a:ext cx="1032200" cy="2769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Projet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Connecteur droit avec flèche 46"/>
          <p:cNvCxnSpPr/>
          <p:nvPr/>
        </p:nvCxnSpPr>
        <p:spPr>
          <a:xfrm flipV="1">
            <a:off x="2773805" y="2232610"/>
            <a:ext cx="1915030" cy="1552"/>
          </a:xfrm>
          <a:prstGeom prst="straightConnector1">
            <a:avLst/>
          </a:prstGeom>
          <a:ln w="9525">
            <a:prstDash val="dash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3190694" y="2095663"/>
            <a:ext cx="1202971" cy="2769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Démarrage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7836941" y="2095663"/>
            <a:ext cx="770926" cy="2769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Clôture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Connecteur droit avec flèche 49"/>
          <p:cNvCxnSpPr/>
          <p:nvPr/>
        </p:nvCxnSpPr>
        <p:spPr>
          <a:xfrm>
            <a:off x="4860459" y="2232610"/>
            <a:ext cx="2653572" cy="1552"/>
          </a:xfrm>
          <a:prstGeom prst="straightConnector1">
            <a:avLst/>
          </a:prstGeom>
          <a:ln w="9525">
            <a:prstDash val="dash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734822" y="2094111"/>
            <a:ext cx="1310667" cy="2769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Réalisation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265064" y="2532545"/>
            <a:ext cx="133001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de veille et d’exploration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1715516" y="2517974"/>
            <a:ext cx="101634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1 Sélection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2751907" y="2535605"/>
            <a:ext cx="101634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2 Définition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3930911" y="2448144"/>
            <a:ext cx="104583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3 Conception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5160650" y="2535605"/>
            <a:ext cx="104583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4 Réalisation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6442627" y="2529606"/>
            <a:ext cx="116403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5 Exploitation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7825164" y="2512049"/>
            <a:ext cx="116403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Bilan et capitalisation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19076" y="3521045"/>
            <a:ext cx="1401160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Mots-clefs : </a:t>
            </a:r>
          </a:p>
          <a:p>
            <a:pPr algn="ctr"/>
            <a:endParaRPr lang="fr-FR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innovation, créativité, environnement, acteurs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, besoin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contextualisation, 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usages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1658173" y="3527410"/>
            <a:ext cx="1059658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Mots-clefs : </a:t>
            </a:r>
          </a:p>
          <a:p>
            <a:pPr algn="ctr"/>
            <a:endParaRPr lang="fr-FR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opportunité (faisabilité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, viabilité, 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désirabilité), risque 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à faire 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(ou pas)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2782378" y="3527410"/>
            <a:ext cx="987418" cy="1446550"/>
          </a:xfrm>
          <a:prstGeom prst="rect">
            <a:avLst/>
          </a:prstGeom>
          <a:solidFill>
            <a:srgbClr val="FFCD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Mots-clefs : </a:t>
            </a:r>
          </a:p>
          <a:p>
            <a:pPr algn="ctr"/>
            <a:endParaRPr lang="fr-FR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fiche de lancement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, objectifs 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FR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CdCf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3848258" y="3528144"/>
            <a:ext cx="1081200" cy="1446550"/>
          </a:xfrm>
          <a:prstGeom prst="rect">
            <a:avLst/>
          </a:prstGeom>
          <a:solidFill>
            <a:srgbClr val="FFCD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Mots-clefs : </a:t>
            </a:r>
          </a:p>
          <a:p>
            <a:pPr algn="ctr"/>
            <a:endParaRPr lang="fr-FR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structuration des tâches, budget, planning</a:t>
            </a:r>
          </a:p>
          <a:p>
            <a:pPr algn="ctr"/>
            <a:endParaRPr lang="fr-FR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AutoShape 44"/>
          <p:cNvSpPr>
            <a:spLocks noChangeArrowheads="1"/>
          </p:cNvSpPr>
          <p:nvPr/>
        </p:nvSpPr>
        <p:spPr bwMode="auto">
          <a:xfrm>
            <a:off x="2646632" y="3140232"/>
            <a:ext cx="211989" cy="229739"/>
          </a:xfrm>
          <a:prstGeom prst="diamond">
            <a:avLst/>
          </a:prstGeom>
          <a:solidFill>
            <a:srgbClr val="CC0000"/>
          </a:solidFill>
          <a:ln w="1905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fr-FR" sz="160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67" name="AutoShape 44"/>
          <p:cNvSpPr>
            <a:spLocks noChangeArrowheads="1"/>
          </p:cNvSpPr>
          <p:nvPr/>
        </p:nvSpPr>
        <p:spPr bwMode="auto">
          <a:xfrm>
            <a:off x="3453855" y="3140232"/>
            <a:ext cx="211989" cy="229739"/>
          </a:xfrm>
          <a:prstGeom prst="diamond">
            <a:avLst/>
          </a:prstGeom>
          <a:solidFill>
            <a:srgbClr val="CC0000"/>
          </a:solidFill>
          <a:ln w="1905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fr-FR" sz="160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68" name="AutoShape 44"/>
          <p:cNvSpPr>
            <a:spLocks noChangeArrowheads="1"/>
          </p:cNvSpPr>
          <p:nvPr/>
        </p:nvSpPr>
        <p:spPr bwMode="auto">
          <a:xfrm>
            <a:off x="4642591" y="3140232"/>
            <a:ext cx="211989" cy="229739"/>
          </a:xfrm>
          <a:prstGeom prst="diamond">
            <a:avLst/>
          </a:prstGeom>
          <a:solidFill>
            <a:srgbClr val="CC0000"/>
          </a:solidFill>
          <a:ln w="1905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fr-FR" sz="1600">
              <a:latin typeface="Arial" panose="020B0604020202020204" pitchFamily="34" charset="0"/>
              <a:cs typeface="Arial" pitchFamily="34" charset="0"/>
            </a:endParaRPr>
          </a:p>
        </p:txBody>
      </p:sp>
      <p:cxnSp>
        <p:nvCxnSpPr>
          <p:cNvPr id="69" name="Connecteur droit 68"/>
          <p:cNvCxnSpPr>
            <a:stCxn id="59" idx="0"/>
            <a:endCxn id="38" idx="2"/>
          </p:cNvCxnSpPr>
          <p:nvPr/>
        </p:nvCxnSpPr>
        <p:spPr>
          <a:xfrm flipV="1">
            <a:off x="919656" y="3047983"/>
            <a:ext cx="18969" cy="473062"/>
          </a:xfrm>
          <a:prstGeom prst="line">
            <a:avLst/>
          </a:prstGeom>
          <a:ln w="9525">
            <a:solidFill>
              <a:schemeClr val="accent5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V="1">
            <a:off x="2192724" y="3058308"/>
            <a:ext cx="0" cy="469836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V="1">
            <a:off x="3150631" y="3058575"/>
            <a:ext cx="0" cy="462470"/>
          </a:xfrm>
          <a:prstGeom prst="line">
            <a:avLst/>
          </a:prstGeom>
          <a:ln w="9525">
            <a:solidFill>
              <a:srgbClr val="FF89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4295941" y="3064639"/>
            <a:ext cx="0" cy="467232"/>
          </a:xfrm>
          <a:prstGeom prst="line">
            <a:avLst/>
          </a:prstGeom>
          <a:ln w="9525">
            <a:solidFill>
              <a:srgbClr val="FF89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V="1">
            <a:off x="2752626" y="3370730"/>
            <a:ext cx="0" cy="1808806"/>
          </a:xfrm>
          <a:prstGeom prst="line">
            <a:avLst/>
          </a:prstGeom>
          <a:ln w="952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3889506" y="2814231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(du projet)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Line 2"/>
          <p:cNvSpPr>
            <a:spLocks noChangeShapeType="1"/>
          </p:cNvSpPr>
          <p:nvPr/>
        </p:nvSpPr>
        <p:spPr bwMode="auto">
          <a:xfrm>
            <a:off x="2440359" y="88690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8" name="Text Box 3"/>
          <p:cNvSpPr txBox="1">
            <a:spLocks noChangeArrowheads="1"/>
          </p:cNvSpPr>
          <p:nvPr/>
        </p:nvSpPr>
        <p:spPr bwMode="auto">
          <a:xfrm>
            <a:off x="2440358" y="131818"/>
            <a:ext cx="49224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C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Démarrage :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construire le référentiel de gestion du 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0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43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36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42925" y="1718827"/>
            <a:ext cx="77264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</a:rPr>
              <a:t>  Pour une bonne formulation des objectifs et des indicateurs associés : penser SMART ! </a:t>
            </a:r>
          </a:p>
        </p:txBody>
      </p:sp>
      <p:sp>
        <p:nvSpPr>
          <p:cNvPr id="11" name="Line 2"/>
          <p:cNvSpPr>
            <a:spLocks noChangeShapeType="1"/>
          </p:cNvSpPr>
          <p:nvPr/>
        </p:nvSpPr>
        <p:spPr bwMode="auto">
          <a:xfrm>
            <a:off x="2440359" y="88690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440358" y="131818"/>
            <a:ext cx="49224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C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Démarrage :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construire le référentiel de gestion du 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2440359" y="1234857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440358" y="903971"/>
            <a:ext cx="67798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rgbClr val="96172E"/>
                </a:solidFill>
                <a:latin typeface="Arial" charset="0"/>
              </a:rPr>
              <a:t>C.2 Formalisation des objectifs : Cahier des Charges Fonctionnel</a:t>
            </a: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3584322" y="6610350"/>
            <a:ext cx="23911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None/>
            </a:pPr>
            <a:r>
              <a:rPr lang="fr-FR" altLang="fr-FR" sz="1200" dirty="0" smtClean="0">
                <a:latin typeface="Arial" charset="0"/>
              </a:rPr>
              <a:t>Transparents de G. Robert, ECL</a:t>
            </a:r>
            <a:endParaRPr lang="fr-FR" altLang="fr-FR" sz="1200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9673" y="2651143"/>
            <a:ext cx="664729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9424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Spécifique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: clair, précis, sans ambiguïté, mesurable,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contrôlable</a:t>
            </a:r>
          </a:p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b="1" dirty="0">
                <a:solidFill>
                  <a:srgbClr val="9424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Mesurable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: critère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chiffré</a:t>
            </a:r>
          </a:p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b="1" dirty="0">
                <a:solidFill>
                  <a:srgbClr val="9424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Accessible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: Ne rêvez pas éveillé et gardez les pieds sur terre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b="1" dirty="0">
                <a:solidFill>
                  <a:srgbClr val="9424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Réaliste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: Il faut être en mesure d’atteindre l’objectif depuis la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situation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actuelle, avec les ressources dont vous disposez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FR" sz="1400" b="1" dirty="0">
              <a:solidFill>
                <a:srgbClr val="9424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b="1" dirty="0">
                <a:solidFill>
                  <a:srgbClr val="9424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Temporellement défini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: Se fixer une date butoir, un temps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maximal de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réalisation. 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79367" y="3170339"/>
            <a:ext cx="367825" cy="1128685"/>
            <a:chOff x="35400" y="2372323"/>
            <a:chExt cx="367825" cy="1128685"/>
          </a:xfrm>
        </p:grpSpPr>
        <p:pic>
          <p:nvPicPr>
            <p:cNvPr id="17" name="Picture 3" descr="C:\Users\Laurent\Desktop\my_MSStc1\lion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0" y="2755907"/>
              <a:ext cx="367825" cy="3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 descr="C:\Users\Laurent\Desktop\my_MSStc1\lion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0" y="3139491"/>
              <a:ext cx="367825" cy="3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" descr="C:\Users\Laurent\Desktop\my_MSStc1\lion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0" y="2372323"/>
              <a:ext cx="367825" cy="3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417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8989" y="1457978"/>
            <a:ext cx="8497887" cy="4525962"/>
          </a:xfrm>
        </p:spPr>
        <p:txBody>
          <a:bodyPr rtlCol="0">
            <a:normAutofit/>
          </a:bodyPr>
          <a:lstStyle/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Rôle du CDCF</a:t>
            </a:r>
            <a:endParaRPr lang="fr-FR" altLang="fr-FR" sz="1400" b="1" dirty="0">
              <a:solidFill>
                <a:srgbClr val="96172E"/>
              </a:solidFill>
              <a:latin typeface="Arial" charset="0"/>
              <a:cs typeface="+mn-cs"/>
            </a:endParaRPr>
          </a:p>
          <a:p>
            <a:pPr marL="1828800" lvl="4" indent="0" eaLnBrk="1" fontAlgn="auto" hangingPunct="1">
              <a:spcAft>
                <a:spcPts val="0"/>
              </a:spcAft>
              <a:buFont typeface="Lucida Grande"/>
              <a:buNone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37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2440359" y="88690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440358" y="131818"/>
            <a:ext cx="49224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C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Démarrage :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construire le référentiel de gestion du 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40358" y="903971"/>
            <a:ext cx="67798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C.2 Formalisation des objectifs : Cahier des Charges Fonctionnel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2440359" y="1234857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09897" y="1843182"/>
            <a:ext cx="6796128" cy="484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200" b="1" dirty="0" smtClean="0">
                <a:latin typeface="Arial" charset="0"/>
              </a:rPr>
              <a:t>  </a:t>
            </a:r>
            <a:r>
              <a:rPr lang="fr-FR" altLang="fr-FR" sz="1200" b="1" dirty="0">
                <a:latin typeface="Arial" charset="0"/>
              </a:rPr>
              <a:t>Le cahier des charges est issu d’une </a:t>
            </a:r>
            <a:r>
              <a:rPr lang="fr-FR" altLang="fr-FR" sz="1200" b="1" dirty="0">
                <a:solidFill>
                  <a:srgbClr val="94251F"/>
                </a:solidFill>
                <a:latin typeface="Arial" charset="0"/>
              </a:rPr>
              <a:t>analyse fonctionnelle </a:t>
            </a:r>
            <a:r>
              <a:rPr lang="fr-FR" altLang="fr-FR" sz="1200" b="1" dirty="0">
                <a:latin typeface="Arial" charset="0"/>
              </a:rPr>
              <a:t>en plusieurs étapes.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 - Raisonner </a:t>
            </a:r>
            <a:r>
              <a:rPr lang="fr-FR" altLang="fr-FR" sz="1200" b="1" dirty="0">
                <a:latin typeface="Arial" charset="0"/>
              </a:rPr>
              <a:t>en terme de </a:t>
            </a:r>
            <a:r>
              <a:rPr lang="fr-FR" altLang="fr-FR" sz="1200" b="1" dirty="0">
                <a:solidFill>
                  <a:srgbClr val="94251F"/>
                </a:solidFill>
                <a:latin typeface="Arial" charset="0"/>
              </a:rPr>
              <a:t>besoins</a:t>
            </a:r>
            <a:r>
              <a:rPr lang="fr-FR" altLang="fr-FR" sz="1200" b="1" dirty="0">
                <a:latin typeface="Arial" charset="0"/>
              </a:rPr>
              <a:t> à satisfaire sans parler de </a:t>
            </a:r>
            <a:r>
              <a:rPr lang="fr-FR" altLang="fr-FR" sz="1200" b="1" dirty="0" smtClean="0">
                <a:latin typeface="Arial" charset="0"/>
              </a:rPr>
              <a:t>solutions</a:t>
            </a:r>
            <a:endParaRPr lang="fr-FR" altLang="fr-FR" sz="1200" b="1" dirty="0">
              <a:latin typeface="Arial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 - Quel </a:t>
            </a:r>
            <a:r>
              <a:rPr lang="fr-FR" altLang="fr-FR" sz="1200" b="1" dirty="0">
                <a:latin typeface="Arial" charset="0"/>
              </a:rPr>
              <a:t>est le service rendu ? ≠ </a:t>
            </a:r>
            <a:r>
              <a:rPr lang="fr-FR" altLang="fr-FR" sz="1200" b="1" strike="sngStrike" dirty="0">
                <a:latin typeface="Arial" charset="0"/>
              </a:rPr>
              <a:t>comment cela </a:t>
            </a:r>
            <a:r>
              <a:rPr lang="fr-FR" altLang="fr-FR" sz="1200" b="1" strike="sngStrike" dirty="0" smtClean="0">
                <a:latin typeface="Arial" charset="0"/>
              </a:rPr>
              <a:t>fonctionne-t-il </a:t>
            </a:r>
            <a:r>
              <a:rPr lang="fr-FR" altLang="fr-FR" sz="1200" b="1" dirty="0" smtClean="0">
                <a:latin typeface="Arial" charset="0"/>
              </a:rPr>
              <a:t>?</a:t>
            </a:r>
          </a:p>
          <a:p>
            <a:pPr algn="just">
              <a:spcBef>
                <a:spcPct val="50000"/>
              </a:spcBef>
              <a:buNone/>
            </a:pPr>
            <a:endParaRPr lang="fr-FR" altLang="fr-FR" sz="600" b="1" dirty="0">
              <a:latin typeface="Arial" charset="0"/>
            </a:endParaRPr>
          </a:p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200" b="1" dirty="0" smtClean="0">
                <a:solidFill>
                  <a:srgbClr val="92241E"/>
                </a:solidFill>
                <a:latin typeface="Arial" charset="0"/>
              </a:rPr>
              <a:t> </a:t>
            </a:r>
            <a:r>
              <a:rPr lang="fr-FR" altLang="fr-FR" sz="1200" b="1" dirty="0">
                <a:solidFill>
                  <a:srgbClr val="92241E"/>
                </a:solidFill>
                <a:latin typeface="Arial" charset="0"/>
              </a:rPr>
              <a:t> Placer le système dans son environnement et définir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 - </a:t>
            </a:r>
            <a:r>
              <a:rPr lang="fr-FR" altLang="fr-FR" sz="1200" b="1" dirty="0">
                <a:latin typeface="Arial" charset="0"/>
              </a:rPr>
              <a:t>les limites du système (contrôlé par le concepteur),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 - </a:t>
            </a:r>
            <a:r>
              <a:rPr lang="fr-FR" altLang="fr-FR" sz="1200" b="1" dirty="0">
                <a:latin typeface="Arial" charset="0"/>
              </a:rPr>
              <a:t>les situations de </a:t>
            </a:r>
            <a:r>
              <a:rPr lang="fr-FR" altLang="fr-FR" sz="1200" b="1" dirty="0" smtClean="0">
                <a:latin typeface="Arial" charset="0"/>
              </a:rPr>
              <a:t>vie (</a:t>
            </a:r>
            <a:r>
              <a:rPr lang="fr-FR" altLang="fr-FR" sz="1200" b="1" dirty="0" err="1" smtClean="0">
                <a:latin typeface="Arial" charset="0"/>
              </a:rPr>
              <a:t>éco-conception</a:t>
            </a:r>
            <a:r>
              <a:rPr lang="fr-FR" altLang="fr-FR" sz="1200" b="1" dirty="0" smtClean="0">
                <a:latin typeface="Arial" charset="0"/>
              </a:rPr>
              <a:t>),</a:t>
            </a:r>
            <a:endParaRPr lang="fr-FR" altLang="fr-FR" sz="1200" b="1" dirty="0">
              <a:latin typeface="Arial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>
                <a:latin typeface="Arial" charset="0"/>
              </a:rPr>
              <a:t> </a:t>
            </a:r>
            <a:r>
              <a:rPr lang="fr-FR" altLang="fr-FR" sz="1200" b="1" dirty="0" smtClean="0">
                <a:latin typeface="Arial" charset="0"/>
              </a:rPr>
              <a:t>- les </a:t>
            </a:r>
            <a:r>
              <a:rPr lang="fr-FR" altLang="fr-FR" sz="1200" b="1" dirty="0">
                <a:latin typeface="Arial" charset="0"/>
              </a:rPr>
              <a:t>éléments du milieu (non contrôlés par le concepteur).</a:t>
            </a:r>
          </a:p>
          <a:p>
            <a:pPr algn="just">
              <a:spcBef>
                <a:spcPct val="50000"/>
              </a:spcBef>
              <a:buNone/>
            </a:pPr>
            <a:endParaRPr lang="fr-FR" altLang="fr-FR" sz="600" b="1" dirty="0">
              <a:latin typeface="Arial" charset="0"/>
            </a:endParaRPr>
          </a:p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200" b="1" dirty="0" smtClean="0">
                <a:solidFill>
                  <a:srgbClr val="92241E"/>
                </a:solidFill>
                <a:latin typeface="Arial" charset="0"/>
              </a:rPr>
              <a:t> </a:t>
            </a:r>
            <a:r>
              <a:rPr lang="fr-FR" altLang="fr-FR" sz="1200" b="1" dirty="0">
                <a:solidFill>
                  <a:srgbClr val="92241E"/>
                </a:solidFill>
                <a:latin typeface="Arial" charset="0"/>
              </a:rPr>
              <a:t> Définir</a:t>
            </a:r>
            <a:endParaRPr lang="fr-FR" altLang="fr-FR" sz="1200" b="1" dirty="0">
              <a:solidFill>
                <a:srgbClr val="96172E"/>
              </a:solidFill>
              <a:latin typeface="Arial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>
                <a:latin typeface="Arial" charset="0"/>
              </a:rPr>
              <a:t> -  la fonction d’usage principale (pour laquelle le produit a été créé),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>
                <a:latin typeface="Arial" charset="0"/>
              </a:rPr>
              <a:t> </a:t>
            </a:r>
            <a:r>
              <a:rPr lang="fr-FR" altLang="fr-FR" sz="1200" b="1" dirty="0" smtClean="0">
                <a:latin typeface="Arial" charset="0"/>
              </a:rPr>
              <a:t>- les </a:t>
            </a:r>
            <a:r>
              <a:rPr lang="fr-FR" altLang="fr-FR" sz="1200" b="1" dirty="0">
                <a:latin typeface="Arial" charset="0"/>
              </a:rPr>
              <a:t>fonctions d’usage complémentaires,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>
                <a:latin typeface="Arial" charset="0"/>
              </a:rPr>
              <a:t> </a:t>
            </a:r>
            <a:r>
              <a:rPr lang="fr-FR" altLang="fr-FR" sz="1200" b="1" dirty="0" smtClean="0">
                <a:latin typeface="Arial" charset="0"/>
              </a:rPr>
              <a:t>- les </a:t>
            </a:r>
            <a:r>
              <a:rPr lang="fr-FR" altLang="fr-FR" sz="1200" b="1" dirty="0">
                <a:latin typeface="Arial" charset="0"/>
              </a:rPr>
              <a:t>fonctions d’estime (esthétique, affectif, …),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>
                <a:latin typeface="Arial" charset="0"/>
              </a:rPr>
              <a:t> </a:t>
            </a:r>
            <a:r>
              <a:rPr lang="fr-FR" altLang="fr-FR" sz="1200" b="1" dirty="0" smtClean="0">
                <a:latin typeface="Arial" charset="0"/>
              </a:rPr>
              <a:t>- les </a:t>
            </a:r>
            <a:r>
              <a:rPr lang="fr-FR" altLang="fr-FR" sz="1200" b="1" dirty="0">
                <a:latin typeface="Arial" charset="0"/>
              </a:rPr>
              <a:t>contraintes qui limitent les choix du concepteur</a:t>
            </a:r>
            <a:r>
              <a:rPr lang="fr-FR" altLang="fr-FR" sz="1200" b="1" dirty="0" smtClean="0">
                <a:latin typeface="Arial" charset="0"/>
              </a:rPr>
              <a:t>.</a:t>
            </a:r>
          </a:p>
          <a:p>
            <a:pPr algn="just">
              <a:spcBef>
                <a:spcPct val="50000"/>
              </a:spcBef>
              <a:buNone/>
            </a:pPr>
            <a:endParaRPr lang="fr-FR" altLang="fr-FR" sz="600" b="1" dirty="0">
              <a:latin typeface="Arial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>
                <a:solidFill>
                  <a:srgbClr val="92241E"/>
                </a:solidFill>
                <a:latin typeface="Arial" charset="0"/>
              </a:rPr>
              <a:t>Prioriser</a:t>
            </a:r>
            <a:r>
              <a:rPr lang="fr-FR" altLang="fr-FR" sz="1200" b="1" dirty="0">
                <a:latin typeface="Arial" charset="0"/>
              </a:rPr>
              <a:t> (F0, F1, F2, F3, …) et </a:t>
            </a:r>
            <a:r>
              <a:rPr lang="fr-FR" altLang="fr-FR" sz="1200" b="1" dirty="0">
                <a:solidFill>
                  <a:srgbClr val="92241E"/>
                </a:solidFill>
                <a:latin typeface="Arial" charset="0"/>
              </a:rPr>
              <a:t>quantifier</a:t>
            </a:r>
            <a:r>
              <a:rPr lang="fr-FR" altLang="fr-FR" sz="1200" b="1" dirty="0">
                <a:latin typeface="Arial" charset="0"/>
              </a:rPr>
              <a:t> (définir les critères et leur niveau).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>
                <a:solidFill>
                  <a:srgbClr val="92241E"/>
                </a:solidFill>
                <a:latin typeface="Arial" charset="0"/>
              </a:rPr>
              <a:t>Faire valider </a:t>
            </a:r>
            <a:r>
              <a:rPr lang="fr-FR" altLang="fr-FR" sz="1200" b="1" dirty="0">
                <a:latin typeface="Arial" charset="0"/>
              </a:rPr>
              <a:t>par le client (maître d’ouvrage) et les acteurs du projet</a:t>
            </a:r>
            <a:r>
              <a:rPr lang="fr-FR" altLang="fr-FR" sz="1200" b="1" dirty="0" smtClean="0">
                <a:latin typeface="Arial" charset="0"/>
              </a:rPr>
              <a:t>.</a:t>
            </a:r>
          </a:p>
          <a:p>
            <a:pPr algn="just">
              <a:spcBef>
                <a:spcPct val="50000"/>
              </a:spcBef>
              <a:buNone/>
            </a:pPr>
            <a:endParaRPr lang="fr-FR" altLang="fr-FR" sz="300" b="1" dirty="0">
              <a:latin typeface="Arial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fr-FR" altLang="fr-FR" sz="1600" b="1" dirty="0">
                <a:solidFill>
                  <a:srgbClr val="92241E"/>
                </a:solidFill>
                <a:latin typeface="Arial" charset="0"/>
              </a:rPr>
              <a:t>S’il n’y a pas d’accord au départ, il n’y en aura pas par la </a:t>
            </a:r>
            <a:r>
              <a:rPr lang="fr-FR" altLang="fr-FR" sz="1600" b="1" dirty="0" smtClean="0">
                <a:solidFill>
                  <a:srgbClr val="92241E"/>
                </a:solidFill>
                <a:latin typeface="Arial" charset="0"/>
              </a:rPr>
              <a:t>suite</a:t>
            </a:r>
            <a:r>
              <a:rPr lang="fr-FR" altLang="fr-FR" sz="1600" b="1" dirty="0">
                <a:solidFill>
                  <a:srgbClr val="92241E"/>
                </a:solidFill>
                <a:latin typeface="Arial" charset="0"/>
              </a:rPr>
              <a:t> </a:t>
            </a:r>
            <a:r>
              <a:rPr lang="fr-FR" altLang="fr-FR" sz="1600" b="1" dirty="0" smtClean="0">
                <a:solidFill>
                  <a:srgbClr val="92241E"/>
                </a:solidFill>
                <a:latin typeface="Arial" charset="0"/>
              </a:rPr>
              <a:t>!!</a:t>
            </a:r>
            <a:endParaRPr lang="fr-FR" altLang="fr-FR" sz="1600" b="1" dirty="0">
              <a:latin typeface="Arial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79367" y="3170339"/>
            <a:ext cx="367825" cy="1128685"/>
            <a:chOff x="35400" y="2372323"/>
            <a:chExt cx="367825" cy="1128685"/>
          </a:xfrm>
        </p:grpSpPr>
        <p:pic>
          <p:nvPicPr>
            <p:cNvPr id="11" name="Picture 3" descr="C:\Users\Laurent\Desktop\my_MSStc1\lion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0" y="2755907"/>
              <a:ext cx="367825" cy="3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 descr="C:\Users\Laurent\Desktop\my_MSStc1\lion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0" y="3139491"/>
              <a:ext cx="367825" cy="3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 descr="C:\Users\Laurent\Desktop\my_MSStc1\lion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0" y="2372323"/>
              <a:ext cx="367825" cy="3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388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263" y="1633538"/>
            <a:ext cx="8497887" cy="443979"/>
          </a:xfrm>
        </p:spPr>
        <p:txBody>
          <a:bodyPr rtlCol="0">
            <a:normAutofit/>
          </a:bodyPr>
          <a:lstStyle/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Exemple de construction d’un CDCF </a:t>
            </a:r>
            <a:r>
              <a:rPr lang="fr-FR" altLang="fr-FR" sz="1400" b="1" dirty="0">
                <a:solidFill>
                  <a:srgbClr val="96172E"/>
                </a:solidFill>
                <a:latin typeface="Arial" charset="0"/>
                <a:cs typeface="+mn-cs"/>
              </a:rPr>
              <a:t>: diagramme d’environnement issu de la méthode APTE</a:t>
            </a:r>
          </a:p>
          <a:p>
            <a:pPr marL="1828800" lvl="4" indent="0" eaLnBrk="1" fontAlgn="auto" hangingPunct="1">
              <a:spcAft>
                <a:spcPts val="0"/>
              </a:spcAft>
              <a:buFont typeface="Lucida Grande"/>
              <a:buNone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38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2440359" y="88690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440358" y="131818"/>
            <a:ext cx="49224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C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Démarrage :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construire le référentiel de gestion du 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40358" y="903971"/>
            <a:ext cx="67798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C.2 Formalisation des objectifs : Cahier des Charges Fonctionnel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2440359" y="1234857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08018" y="5646159"/>
            <a:ext cx="3161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Situation de vie : fonctionnement</a:t>
            </a:r>
            <a:endParaRPr lang="fr-F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682927" y="2346878"/>
            <a:ext cx="3743187" cy="3166207"/>
            <a:chOff x="1549400" y="1917699"/>
            <a:chExt cx="5207500" cy="4610600"/>
          </a:xfrm>
        </p:grpSpPr>
        <p:sp>
          <p:nvSpPr>
            <p:cNvPr id="11" name="Ellipse 10"/>
            <p:cNvSpPr/>
            <p:nvPr/>
          </p:nvSpPr>
          <p:spPr bwMode="auto">
            <a:xfrm>
              <a:off x="3136900" y="3721099"/>
              <a:ext cx="2160000" cy="1080000"/>
            </a:xfrm>
            <a:prstGeom prst="ellipse">
              <a:avLst/>
            </a:prstGeom>
            <a:solidFill>
              <a:srgbClr val="A50021"/>
            </a:solidFill>
            <a:ln w="952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Arial" pitchFamily="34" charset="0"/>
                </a:rPr>
                <a:t>vélo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2" name="Ellipse 11"/>
            <p:cNvSpPr/>
            <p:nvPr/>
          </p:nvSpPr>
          <p:spPr bwMode="auto">
            <a:xfrm>
              <a:off x="3676900" y="1917699"/>
              <a:ext cx="1080000" cy="1080000"/>
            </a:xfrm>
            <a:prstGeom prst="ellipse">
              <a:avLst/>
            </a:prstGeom>
            <a:solidFill>
              <a:srgbClr val="A50021">
                <a:alpha val="50000"/>
              </a:srgbClr>
            </a:solidFill>
            <a:ln w="952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400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route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3" name="Ellipse 12"/>
            <p:cNvSpPr/>
            <p:nvPr/>
          </p:nvSpPr>
          <p:spPr bwMode="auto">
            <a:xfrm>
              <a:off x="1549400" y="2628899"/>
              <a:ext cx="1080000" cy="1080000"/>
            </a:xfrm>
            <a:prstGeom prst="ellipse">
              <a:avLst/>
            </a:prstGeom>
            <a:solidFill>
              <a:srgbClr val="A50021">
                <a:alpha val="50000"/>
              </a:srgbClr>
            </a:solidFill>
            <a:ln w="952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2400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X</a:t>
              </a:r>
              <a:r>
                <a:rPr lang="fr-FR" sz="2400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6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4" name="Ellipse 13"/>
            <p:cNvSpPr/>
            <p:nvPr/>
          </p:nvSpPr>
          <p:spPr bwMode="auto">
            <a:xfrm>
              <a:off x="5676900" y="2628899"/>
              <a:ext cx="1080000" cy="1080000"/>
            </a:xfrm>
            <a:prstGeom prst="ellipse">
              <a:avLst/>
            </a:prstGeom>
            <a:solidFill>
              <a:srgbClr val="A50021">
                <a:alpha val="50000"/>
              </a:srgbClr>
            </a:solidFill>
            <a:ln w="952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2400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X2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5" name="Ellipse 14"/>
            <p:cNvSpPr/>
            <p:nvPr/>
          </p:nvSpPr>
          <p:spPr bwMode="auto">
            <a:xfrm>
              <a:off x="1549400" y="4787899"/>
              <a:ext cx="1080000" cy="1080000"/>
            </a:xfrm>
            <a:prstGeom prst="ellipse">
              <a:avLst/>
            </a:prstGeom>
            <a:solidFill>
              <a:srgbClr val="A50021">
                <a:alpha val="50000"/>
              </a:srgbClr>
            </a:solidFill>
            <a:ln w="952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400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passager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6" name="Ellipse 15"/>
            <p:cNvSpPr/>
            <p:nvPr/>
          </p:nvSpPr>
          <p:spPr bwMode="auto">
            <a:xfrm>
              <a:off x="3676900" y="5448299"/>
              <a:ext cx="1080000" cy="1080000"/>
            </a:xfrm>
            <a:prstGeom prst="ellipse">
              <a:avLst/>
            </a:prstGeom>
            <a:solidFill>
              <a:srgbClr val="A50021">
                <a:alpha val="50000"/>
              </a:srgbClr>
            </a:solidFill>
            <a:ln w="952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200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luminosité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7" name="Ellipse 16"/>
            <p:cNvSpPr/>
            <p:nvPr/>
          </p:nvSpPr>
          <p:spPr bwMode="auto">
            <a:xfrm>
              <a:off x="5676900" y="4787899"/>
              <a:ext cx="1080000" cy="1080000"/>
            </a:xfrm>
            <a:prstGeom prst="ellipse">
              <a:avLst/>
            </a:prstGeom>
            <a:solidFill>
              <a:srgbClr val="A50021">
                <a:alpha val="50000"/>
              </a:srgbClr>
            </a:solidFill>
            <a:ln w="952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400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bagages</a:t>
              </a: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cxnSp>
          <p:nvCxnSpPr>
            <p:cNvPr id="20" name="Connecteur droit 19"/>
            <p:cNvCxnSpPr>
              <a:stCxn id="12" idx="4"/>
              <a:endCxn id="11" idx="0"/>
            </p:cNvCxnSpPr>
            <p:nvPr/>
          </p:nvCxnSpPr>
          <p:spPr bwMode="auto">
            <a:xfrm>
              <a:off x="4216900" y="2997699"/>
              <a:ext cx="0" cy="723400"/>
            </a:xfrm>
            <a:prstGeom prst="line">
              <a:avLst/>
            </a:prstGeom>
            <a:solidFill>
              <a:srgbClr val="A50021"/>
            </a:solidFill>
            <a:ln w="9525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Connecteur droit 21"/>
            <p:cNvCxnSpPr>
              <a:stCxn id="11" idx="1"/>
              <a:endCxn id="13" idx="5"/>
            </p:cNvCxnSpPr>
            <p:nvPr/>
          </p:nvCxnSpPr>
          <p:spPr bwMode="auto">
            <a:xfrm flipH="1" flipV="1">
              <a:off x="2471238" y="3550737"/>
              <a:ext cx="981987" cy="328524"/>
            </a:xfrm>
            <a:prstGeom prst="line">
              <a:avLst/>
            </a:prstGeom>
            <a:solidFill>
              <a:srgbClr val="A50021"/>
            </a:solidFill>
            <a:ln w="127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Connecteur droit 22"/>
            <p:cNvCxnSpPr>
              <a:stCxn id="11" idx="3"/>
              <a:endCxn id="15" idx="7"/>
            </p:cNvCxnSpPr>
            <p:nvPr/>
          </p:nvCxnSpPr>
          <p:spPr bwMode="auto">
            <a:xfrm flipH="1">
              <a:off x="2471238" y="4642937"/>
              <a:ext cx="981987" cy="303124"/>
            </a:xfrm>
            <a:prstGeom prst="line">
              <a:avLst/>
            </a:prstGeom>
            <a:solidFill>
              <a:srgbClr val="A50021"/>
            </a:solidFill>
            <a:ln w="127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Connecteur droit 25"/>
            <p:cNvCxnSpPr>
              <a:stCxn id="11" idx="4"/>
              <a:endCxn id="16" idx="0"/>
            </p:cNvCxnSpPr>
            <p:nvPr/>
          </p:nvCxnSpPr>
          <p:spPr bwMode="auto">
            <a:xfrm>
              <a:off x="4216900" y="4801099"/>
              <a:ext cx="0" cy="647200"/>
            </a:xfrm>
            <a:prstGeom prst="line">
              <a:avLst/>
            </a:prstGeom>
            <a:solidFill>
              <a:srgbClr val="A50021"/>
            </a:solidFill>
            <a:ln w="127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Connecteur droit 26"/>
            <p:cNvCxnSpPr>
              <a:stCxn id="11" idx="5"/>
              <a:endCxn id="17" idx="1"/>
            </p:cNvCxnSpPr>
            <p:nvPr/>
          </p:nvCxnSpPr>
          <p:spPr bwMode="auto">
            <a:xfrm>
              <a:off x="4980575" y="4642937"/>
              <a:ext cx="854487" cy="303124"/>
            </a:xfrm>
            <a:prstGeom prst="line">
              <a:avLst/>
            </a:prstGeom>
            <a:solidFill>
              <a:srgbClr val="A50021"/>
            </a:solidFill>
            <a:ln w="12700" cap="flat" cmpd="sng" algn="ctr">
              <a:solidFill>
                <a:srgbClr val="A5002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Forme libre 27"/>
            <p:cNvSpPr/>
            <p:nvPr/>
          </p:nvSpPr>
          <p:spPr bwMode="auto">
            <a:xfrm>
              <a:off x="2438400" y="2997200"/>
              <a:ext cx="1689100" cy="1944001"/>
            </a:xfrm>
            <a:custGeom>
              <a:avLst/>
              <a:gdLst>
                <a:gd name="connsiteX0" fmla="*/ 1689100 w 1689100"/>
                <a:gd name="connsiteY0" fmla="*/ 0 h 2095500"/>
                <a:gd name="connsiteX1" fmla="*/ 1079500 w 1689100"/>
                <a:gd name="connsiteY1" fmla="*/ 1295400 h 2095500"/>
                <a:gd name="connsiteX2" fmla="*/ 0 w 1689100"/>
                <a:gd name="connsiteY2" fmla="*/ 2095500 h 209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9100" h="2095500">
                  <a:moveTo>
                    <a:pt x="1689100" y="0"/>
                  </a:moveTo>
                  <a:cubicBezTo>
                    <a:pt x="1525058" y="473075"/>
                    <a:pt x="1361017" y="946150"/>
                    <a:pt x="1079500" y="1295400"/>
                  </a:cubicBezTo>
                  <a:cubicBezTo>
                    <a:pt x="797983" y="1644650"/>
                    <a:pt x="184150" y="1951567"/>
                    <a:pt x="0" y="209550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orme libre 28"/>
            <p:cNvSpPr/>
            <p:nvPr/>
          </p:nvSpPr>
          <p:spPr bwMode="auto">
            <a:xfrm>
              <a:off x="4301068" y="2921000"/>
              <a:ext cx="1540933" cy="1044000"/>
            </a:xfrm>
            <a:custGeom>
              <a:avLst/>
              <a:gdLst>
                <a:gd name="connsiteX0" fmla="*/ 55033 w 1540933"/>
                <a:gd name="connsiteY0" fmla="*/ 63500 h 897467"/>
                <a:gd name="connsiteX1" fmla="*/ 55033 w 1540933"/>
                <a:gd name="connsiteY1" fmla="*/ 127000 h 897467"/>
                <a:gd name="connsiteX2" fmla="*/ 385233 w 1540933"/>
                <a:gd name="connsiteY2" fmla="*/ 825500 h 897467"/>
                <a:gd name="connsiteX3" fmla="*/ 1540933 w 1540933"/>
                <a:gd name="connsiteY3" fmla="*/ 558800 h 897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0933" h="897467">
                  <a:moveTo>
                    <a:pt x="55033" y="63500"/>
                  </a:moveTo>
                  <a:cubicBezTo>
                    <a:pt x="27516" y="31750"/>
                    <a:pt x="0" y="0"/>
                    <a:pt x="55033" y="127000"/>
                  </a:cubicBezTo>
                  <a:cubicBezTo>
                    <a:pt x="110066" y="254000"/>
                    <a:pt x="137583" y="753533"/>
                    <a:pt x="385233" y="825500"/>
                  </a:cubicBezTo>
                  <a:cubicBezTo>
                    <a:pt x="632883" y="897467"/>
                    <a:pt x="1086908" y="728133"/>
                    <a:pt x="1540933" y="55880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5321783" y="3622269"/>
              <a:ext cx="526107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latin typeface="+mn-lt"/>
                </a:rPr>
                <a:t>FP1</a:t>
              </a:r>
              <a:endParaRPr lang="fr-FR" b="1" dirty="0">
                <a:latin typeface="+mn-lt"/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2385933" y="4131267"/>
              <a:ext cx="526107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latin typeface="+mn-lt"/>
                </a:rPr>
                <a:t>FP2</a:t>
              </a:r>
              <a:endParaRPr lang="fr-FR" b="1" dirty="0">
                <a:latin typeface="+mn-lt"/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4991100" y="4762500"/>
              <a:ext cx="526107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A50021"/>
                  </a:solidFill>
                  <a:latin typeface="+mn-lt"/>
                </a:rPr>
                <a:t>FC3</a:t>
              </a:r>
              <a:endParaRPr lang="fr-FR" dirty="0">
                <a:solidFill>
                  <a:srgbClr val="A50021"/>
                </a:solidFill>
                <a:latin typeface="+mn-lt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4216400" y="4965700"/>
              <a:ext cx="526107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A50021"/>
                  </a:solidFill>
                  <a:latin typeface="+mn-lt"/>
                </a:rPr>
                <a:t>FC4</a:t>
              </a:r>
              <a:endParaRPr lang="fr-FR" dirty="0">
                <a:solidFill>
                  <a:srgbClr val="A50021"/>
                </a:solidFill>
                <a:latin typeface="+mn-lt"/>
              </a:endParaRP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2844799" y="4762500"/>
              <a:ext cx="526107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A50021"/>
                  </a:solidFill>
                  <a:latin typeface="+mn-lt"/>
                </a:rPr>
                <a:t>FC5</a:t>
              </a:r>
              <a:endParaRPr lang="fr-FR" dirty="0">
                <a:solidFill>
                  <a:srgbClr val="A50021"/>
                </a:solidFill>
                <a:latin typeface="+mn-lt"/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2755901" y="3237676"/>
              <a:ext cx="526107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A50021"/>
                  </a:solidFill>
                  <a:latin typeface="+mn-lt"/>
                </a:rPr>
                <a:t>FC6</a:t>
              </a:r>
              <a:endParaRPr lang="fr-FR" dirty="0">
                <a:solidFill>
                  <a:srgbClr val="A50021"/>
                </a:solidFill>
                <a:latin typeface="+mn-lt"/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4362353" y="3055305"/>
              <a:ext cx="526107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A50021"/>
                  </a:solidFill>
                  <a:latin typeface="+mn-lt"/>
                </a:rPr>
                <a:t>FC1</a:t>
              </a:r>
              <a:endParaRPr lang="fr-FR" dirty="0">
                <a:solidFill>
                  <a:srgbClr val="A50021"/>
                </a:solidFill>
                <a:latin typeface="+mn-lt"/>
              </a:endParaRPr>
            </a:p>
          </p:txBody>
        </p:sp>
      </p:grpSp>
      <p:sp>
        <p:nvSpPr>
          <p:cNvPr id="37" name="ZoneTexte 36"/>
          <p:cNvSpPr txBox="1"/>
          <p:nvPr/>
        </p:nvSpPr>
        <p:spPr>
          <a:xfrm>
            <a:off x="970021" y="6082462"/>
            <a:ext cx="7124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9425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Autres méthodes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SysML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UML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(logiciels), FAST (séquencement des fonctions), 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mind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mapping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agiles (</a:t>
            </a:r>
            <a:r>
              <a:rPr lang="fr-FR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scrum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8" name="Tableau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898336"/>
              </p:ext>
            </p:extLst>
          </p:nvPr>
        </p:nvGraphicFramePr>
        <p:xfrm>
          <a:off x="4788287" y="2346878"/>
          <a:ext cx="3712818" cy="3146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409"/>
                <a:gridCol w="1856409"/>
              </a:tblGrid>
              <a:tr h="291548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Fonctions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contraintes</a:t>
                      </a:r>
                    </a:p>
                  </a:txBody>
                  <a:tcPr marL="0" marR="0" marT="0" marB="0"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 anchorCtr="1">
                    <a:solidFill>
                      <a:srgbClr val="A50021"/>
                    </a:solidFill>
                  </a:tcPr>
                </a:tc>
              </a:tr>
              <a:tr h="20881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FP1 : déplacer les passagers</a:t>
                      </a: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 anchorCtr="1">
                    <a:solidFill>
                      <a:srgbClr val="E8E8E8"/>
                    </a:solidFill>
                  </a:tcPr>
                </a:tc>
              </a:tr>
              <a:tr h="10646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Critères</a:t>
                      </a:r>
                      <a:endParaRPr lang="fr-FR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tabLst/>
                      </a:pPr>
                      <a:r>
                        <a:rPr lang="fr-F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</a:t>
                      </a:r>
                    </a:p>
                    <a:p>
                      <a:pPr algn="ctr">
                        <a:lnSpc>
                          <a:spcPct val="120000"/>
                        </a:lnSpc>
                        <a:tabLst/>
                      </a:pPr>
                      <a:r>
                        <a:rPr lang="fr-F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Vitesse maxi </a:t>
                      </a:r>
                    </a:p>
                    <a:p>
                      <a:pPr algn="ctr">
                        <a:lnSpc>
                          <a:spcPct val="120000"/>
                        </a:lnSpc>
                        <a:tabLst/>
                      </a:pPr>
                      <a:r>
                        <a:rPr lang="fr-F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Accélération </a:t>
                      </a: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Niveau</a:t>
                      </a:r>
                      <a:endParaRPr lang="fr-FR" sz="1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 km</a:t>
                      </a:r>
                      <a:endParaRPr lang="fr-FR" sz="14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km/h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à 60 km/h en 6s</a:t>
                      </a: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1626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tabLst>
                          <a:tab pos="1257300" algn="l"/>
                        </a:tabLst>
                      </a:pPr>
                      <a:r>
                        <a:rPr lang="fr-F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FP2</a:t>
                      </a:r>
                      <a:r>
                        <a:rPr lang="fr-F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(…)</a:t>
                      </a:r>
                      <a:endParaRPr lang="fr-FR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>
                        <a:latin typeface="+mn-lt"/>
                      </a:endParaRPr>
                    </a:p>
                  </a:txBody>
                  <a:tcPr marT="0" marB="0"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83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Critères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(…)</a:t>
                      </a:r>
                      <a:endParaRPr lang="fr-FR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Niveau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(…)</a:t>
                      </a:r>
                      <a:endParaRPr lang="fr-FR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71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FC1</a:t>
                      </a:r>
                      <a:r>
                        <a:rPr lang="fr-F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(…)</a:t>
                      </a:r>
                      <a:endParaRPr lang="fr-FR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 smtClean="0"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226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Critères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(…)</a:t>
                      </a:r>
                      <a:endParaRPr lang="fr-FR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Niveau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(…)</a:t>
                      </a:r>
                      <a:endParaRPr lang="fr-FR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7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39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2440359" y="88690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440358" y="131818"/>
            <a:ext cx="49224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C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Démarrage :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construire le référentiel de gestion du 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40358" y="903971"/>
            <a:ext cx="67798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C.2 Formalisation des objectifs : </a:t>
            </a: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Cahier </a:t>
            </a: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des Charges Fonctionnel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2440359" y="1234857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322263" y="1669119"/>
            <a:ext cx="8497887" cy="48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172E"/>
              </a:buClr>
              <a:buSzPct val="150000"/>
              <a:buFont typeface="Arial"/>
              <a:buChar char="•"/>
              <a:defRPr sz="2400" kern="1200">
                <a:solidFill>
                  <a:srgbClr val="595959"/>
                </a:solidFill>
                <a:latin typeface="Tahoma"/>
                <a:ea typeface="ＭＳ Ｐゴシック" charset="0"/>
                <a:cs typeface="Tahoma"/>
              </a:defRPr>
            </a:lvl1pPr>
            <a:lvl2pPr marL="627063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Arial" charset="0"/>
              <a:buChar char="•"/>
              <a:defRPr sz="2200" kern="1200">
                <a:solidFill>
                  <a:srgbClr val="595959"/>
                </a:solidFill>
                <a:latin typeface="Tahoma"/>
                <a:ea typeface="ＭＳ Ｐゴシック" charset="0"/>
                <a:cs typeface="Tahoma"/>
              </a:defRPr>
            </a:lvl2pPr>
            <a:lvl3pPr marL="890588" indent="-2635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charset="0"/>
              <a:buChar char="o"/>
              <a:defRPr sz="2000" kern="1200">
                <a:solidFill>
                  <a:srgbClr val="595959"/>
                </a:solidFill>
                <a:latin typeface="Tahoma"/>
                <a:ea typeface="ＭＳ Ｐゴシック" charset="0"/>
                <a:cs typeface="Tahoma"/>
              </a:defRPr>
            </a:lvl3pPr>
            <a:lvl4pPr marL="1071563" indent="-1809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–"/>
              <a:defRPr kern="1200">
                <a:solidFill>
                  <a:srgbClr val="595959"/>
                </a:solidFill>
                <a:latin typeface="Tahoma"/>
                <a:ea typeface="ＭＳ Ｐゴシック" charset="0"/>
                <a:cs typeface="Tahoma"/>
              </a:defRPr>
            </a:lvl4pPr>
            <a:lvl5pPr marL="1435100" indent="-2635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Lucida Grande" charset="0"/>
              <a:defRPr sz="1600" kern="1200">
                <a:solidFill>
                  <a:srgbClr val="595959"/>
                </a:solidFill>
                <a:latin typeface="Tahoma"/>
                <a:ea typeface="ＭＳ Ｐゴシック" charset="0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Exemple </a:t>
            </a:r>
            <a:r>
              <a:rPr lang="fr-FR" altLang="fr-FR" sz="1400" b="1" dirty="0">
                <a:solidFill>
                  <a:srgbClr val="96172E"/>
                </a:solidFill>
                <a:latin typeface="Arial" charset="0"/>
                <a:cs typeface="+mn-cs"/>
              </a:rPr>
              <a:t>: </a:t>
            </a: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éléments </a:t>
            </a:r>
            <a:r>
              <a:rPr lang="fr-FR" altLang="fr-FR" sz="1400" b="1" dirty="0">
                <a:solidFill>
                  <a:srgbClr val="96172E"/>
                </a:solidFill>
                <a:latin typeface="Arial" charset="0"/>
                <a:cs typeface="+mn-cs"/>
              </a:rPr>
              <a:t>du </a:t>
            </a: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CDCF du </a:t>
            </a:r>
            <a:r>
              <a:rPr lang="fr-FR" altLang="fr-FR" sz="1400" b="1" dirty="0" err="1" smtClean="0">
                <a:solidFill>
                  <a:srgbClr val="96172E"/>
                </a:solidFill>
                <a:latin typeface="Arial" charset="0"/>
                <a:cs typeface="+mn-cs"/>
              </a:rPr>
              <a:t>Vélo’V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pic>
        <p:nvPicPr>
          <p:cNvPr id="11" name="Image 4" descr="Vélo'v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325" y="1445970"/>
            <a:ext cx="905855" cy="61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42926" y="2018742"/>
            <a:ext cx="6796128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</a:pPr>
            <a:endParaRPr lang="fr-FR" altLang="fr-FR" sz="1200" b="1" dirty="0" smtClean="0">
              <a:solidFill>
                <a:srgbClr val="96172E"/>
              </a:solidFill>
              <a:latin typeface="Arial" charset="0"/>
            </a:endParaRPr>
          </a:p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200" b="1" dirty="0">
                <a:solidFill>
                  <a:srgbClr val="96172E"/>
                </a:solidFill>
                <a:latin typeface="Arial" charset="0"/>
              </a:rPr>
              <a:t>  Fonction principale 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 - Permettre </a:t>
            </a:r>
            <a:r>
              <a:rPr lang="fr-FR" altLang="fr-FR" sz="1200" b="1" dirty="0">
                <a:latin typeface="Arial" charset="0"/>
              </a:rPr>
              <a:t>aux citadins de se déplacer d’un point A à un point B</a:t>
            </a:r>
            <a:r>
              <a:rPr lang="fr-FR" altLang="fr-FR" sz="1200" b="1" dirty="0" smtClean="0">
                <a:latin typeface="Arial" charset="0"/>
              </a:rPr>
              <a:t>.</a:t>
            </a:r>
          </a:p>
          <a:p>
            <a:pPr algn="just">
              <a:spcBef>
                <a:spcPct val="50000"/>
              </a:spcBef>
              <a:buNone/>
            </a:pPr>
            <a:endParaRPr lang="fr-FR" altLang="fr-FR" sz="600" b="1" dirty="0">
              <a:latin typeface="Arial" charset="0"/>
            </a:endParaRPr>
          </a:p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200" b="1" dirty="0" smtClean="0">
                <a:solidFill>
                  <a:srgbClr val="92241E"/>
                </a:solidFill>
                <a:latin typeface="Arial" charset="0"/>
              </a:rPr>
              <a:t> </a:t>
            </a:r>
            <a:r>
              <a:rPr lang="fr-FR" altLang="fr-FR" sz="1200" b="1" dirty="0">
                <a:solidFill>
                  <a:srgbClr val="92241E"/>
                </a:solidFill>
                <a:latin typeface="Arial" charset="0"/>
              </a:rPr>
              <a:t> Fonctions </a:t>
            </a:r>
            <a:r>
              <a:rPr lang="fr-FR" altLang="fr-FR" sz="1200" b="1" dirty="0">
                <a:solidFill>
                  <a:srgbClr val="96172E"/>
                </a:solidFill>
                <a:latin typeface="Arial" charset="0"/>
              </a:rPr>
              <a:t>complémentaires</a:t>
            </a:r>
            <a:endParaRPr lang="fr-FR" altLang="fr-FR" sz="1200" b="1" dirty="0" smtClean="0">
              <a:solidFill>
                <a:srgbClr val="96172E"/>
              </a:solidFill>
              <a:latin typeface="Arial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 - S’adapter </a:t>
            </a:r>
            <a:r>
              <a:rPr lang="fr-FR" altLang="fr-FR" sz="1200" b="1" dirty="0">
                <a:latin typeface="Arial" charset="0"/>
              </a:rPr>
              <a:t>au relief,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>
                <a:latin typeface="Arial" charset="0"/>
              </a:rPr>
              <a:t> </a:t>
            </a:r>
            <a:r>
              <a:rPr lang="fr-FR" altLang="fr-FR" sz="1200" b="1" dirty="0" smtClean="0">
                <a:latin typeface="Arial" charset="0"/>
              </a:rPr>
              <a:t>- S’adapter </a:t>
            </a:r>
            <a:r>
              <a:rPr lang="fr-FR" altLang="fr-FR" sz="1200" b="1" dirty="0">
                <a:latin typeface="Arial" charset="0"/>
              </a:rPr>
              <a:t>aux morphologies,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>
                <a:latin typeface="Arial" charset="0"/>
              </a:rPr>
              <a:t> </a:t>
            </a:r>
            <a:r>
              <a:rPr lang="fr-FR" altLang="fr-FR" sz="1200" b="1" dirty="0" smtClean="0">
                <a:latin typeface="Arial" charset="0"/>
              </a:rPr>
              <a:t>- Fonctionner </a:t>
            </a:r>
            <a:r>
              <a:rPr lang="fr-FR" altLang="fr-FR" sz="1200" b="1" dirty="0">
                <a:latin typeface="Arial" charset="0"/>
              </a:rPr>
              <a:t>24h/24 et 7j/7,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>
                <a:latin typeface="Arial" charset="0"/>
              </a:rPr>
              <a:t> </a:t>
            </a:r>
            <a:r>
              <a:rPr lang="fr-FR" altLang="fr-FR" sz="1200" b="1" dirty="0" smtClean="0">
                <a:latin typeface="Arial" charset="0"/>
              </a:rPr>
              <a:t>- Transporter </a:t>
            </a:r>
            <a:r>
              <a:rPr lang="fr-FR" altLang="fr-FR" sz="1200" b="1" dirty="0">
                <a:latin typeface="Arial" charset="0"/>
              </a:rPr>
              <a:t>un bagage léger,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>
                <a:latin typeface="Arial" charset="0"/>
              </a:rPr>
              <a:t> </a:t>
            </a:r>
            <a:r>
              <a:rPr lang="fr-FR" altLang="fr-FR" sz="1200" b="1" dirty="0" smtClean="0">
                <a:latin typeface="Arial" charset="0"/>
              </a:rPr>
              <a:t>- S’amarrer </a:t>
            </a:r>
            <a:r>
              <a:rPr lang="fr-FR" altLang="fr-FR" sz="1200" b="1" dirty="0">
                <a:latin typeface="Arial" charset="0"/>
              </a:rPr>
              <a:t>aux stations d’accueil ou, temporairement, à un autre point fixe </a:t>
            </a:r>
            <a:r>
              <a:rPr lang="fr-FR" altLang="fr-FR" sz="1200" b="1" dirty="0" smtClean="0">
                <a:latin typeface="Arial" charset="0"/>
              </a:rPr>
              <a:t>…</a:t>
            </a:r>
          </a:p>
          <a:p>
            <a:pPr algn="just">
              <a:spcBef>
                <a:spcPct val="50000"/>
              </a:spcBef>
              <a:buNone/>
            </a:pPr>
            <a:endParaRPr lang="fr-FR" altLang="fr-FR" sz="600" b="1" dirty="0">
              <a:latin typeface="Arial" charset="0"/>
            </a:endParaRPr>
          </a:p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200" b="1" dirty="0" smtClean="0">
                <a:solidFill>
                  <a:srgbClr val="92241E"/>
                </a:solidFill>
                <a:latin typeface="Arial" charset="0"/>
              </a:rPr>
              <a:t> </a:t>
            </a:r>
            <a:r>
              <a:rPr lang="fr-FR" altLang="fr-FR" sz="1200" b="1" dirty="0">
                <a:solidFill>
                  <a:srgbClr val="92241E"/>
                </a:solidFill>
                <a:latin typeface="Arial" charset="0"/>
              </a:rPr>
              <a:t> Contrain</a:t>
            </a:r>
            <a:r>
              <a:rPr lang="fr-FR" altLang="fr-FR" sz="1200" b="1" dirty="0">
                <a:solidFill>
                  <a:srgbClr val="96172E"/>
                </a:solidFill>
                <a:latin typeface="Arial" charset="0"/>
              </a:rPr>
              <a:t>tes 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>
                <a:latin typeface="Arial" charset="0"/>
              </a:rPr>
              <a:t> - </a:t>
            </a:r>
            <a:r>
              <a:rPr lang="fr-FR" altLang="fr-FR" sz="1200" b="1" dirty="0" smtClean="0">
                <a:latin typeface="Arial" charset="0"/>
              </a:rPr>
              <a:t>Supporter </a:t>
            </a:r>
            <a:r>
              <a:rPr lang="fr-FR" altLang="fr-FR" sz="1200" b="1" dirty="0">
                <a:latin typeface="Arial" charset="0"/>
              </a:rPr>
              <a:t>les chocs et les usages agressifs,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>
                <a:latin typeface="Arial" charset="0"/>
              </a:rPr>
              <a:t> </a:t>
            </a:r>
            <a:r>
              <a:rPr lang="fr-FR" altLang="fr-FR" sz="1200" b="1" dirty="0" smtClean="0">
                <a:latin typeface="Arial" charset="0"/>
              </a:rPr>
              <a:t>- Empêcher </a:t>
            </a:r>
            <a:r>
              <a:rPr lang="fr-FR" altLang="fr-FR" sz="1200" b="1" dirty="0">
                <a:latin typeface="Arial" charset="0"/>
              </a:rPr>
              <a:t>les déraillements,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>
                <a:latin typeface="Arial" charset="0"/>
              </a:rPr>
              <a:t> </a:t>
            </a:r>
            <a:r>
              <a:rPr lang="fr-FR" altLang="fr-FR" sz="1200" b="1" dirty="0" smtClean="0">
                <a:latin typeface="Arial" charset="0"/>
              </a:rPr>
              <a:t>- Empêcher </a:t>
            </a:r>
            <a:r>
              <a:rPr lang="fr-FR" altLang="fr-FR" sz="1200" b="1" dirty="0">
                <a:latin typeface="Arial" charset="0"/>
              </a:rPr>
              <a:t>le dépouillement,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>
                <a:latin typeface="Arial" charset="0"/>
              </a:rPr>
              <a:t> </a:t>
            </a:r>
            <a:r>
              <a:rPr lang="fr-FR" altLang="fr-FR" sz="1200" b="1" dirty="0" smtClean="0">
                <a:latin typeface="Arial" charset="0"/>
              </a:rPr>
              <a:t>- Détecter </a:t>
            </a:r>
            <a:r>
              <a:rPr lang="fr-FR" altLang="fr-FR" sz="1200" b="1" dirty="0">
                <a:latin typeface="Arial" charset="0"/>
              </a:rPr>
              <a:t>les pannes,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>
                <a:latin typeface="Arial" charset="0"/>
              </a:rPr>
              <a:t> </a:t>
            </a:r>
            <a:r>
              <a:rPr lang="fr-FR" altLang="fr-FR" sz="1200" b="1" dirty="0" smtClean="0">
                <a:latin typeface="Arial" charset="0"/>
              </a:rPr>
              <a:t>- Protéger </a:t>
            </a:r>
            <a:r>
              <a:rPr lang="fr-FR" altLang="fr-FR" sz="1200" b="1" dirty="0">
                <a:latin typeface="Arial" charset="0"/>
              </a:rPr>
              <a:t>contre les projections …</a:t>
            </a:r>
          </a:p>
          <a:p>
            <a:pPr algn="just">
              <a:spcBef>
                <a:spcPct val="50000"/>
              </a:spcBef>
              <a:buNone/>
            </a:pPr>
            <a:endParaRPr lang="fr-FR" altLang="fr-FR" sz="12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55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23463" y="1475008"/>
            <a:ext cx="8523914" cy="310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tabLst>
                <a:tab pos="26876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6876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6876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400" b="1" dirty="0" smtClean="0">
                <a:latin typeface="Arial" charset="0"/>
              </a:rPr>
              <a:t>Objectifs spécifiques du PE : </a:t>
            </a:r>
          </a:p>
          <a:p>
            <a:pPr marL="0" indent="0" defTabSz="914400">
              <a:lnSpc>
                <a:spcPct val="80000"/>
              </a:lnSpc>
              <a:spcBef>
                <a:spcPct val="50000"/>
              </a:spcBef>
              <a:buNone/>
            </a:pPr>
            <a:endParaRPr lang="fr-FR" altLang="fr-FR" sz="1000" b="1" dirty="0">
              <a:latin typeface="Arial" charset="0"/>
            </a:endParaRP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identifier </a:t>
            </a:r>
            <a:r>
              <a:rPr lang="fr-FR" altLang="fr-FR" sz="1200" b="1" dirty="0">
                <a:latin typeface="Arial" charset="0"/>
              </a:rPr>
              <a:t>et bien poser un </a:t>
            </a:r>
            <a:r>
              <a:rPr lang="fr-FR" altLang="fr-FR" sz="1200" b="1" dirty="0" smtClean="0">
                <a:latin typeface="Arial" charset="0"/>
              </a:rPr>
              <a:t>problème</a:t>
            </a:r>
            <a:endParaRPr lang="fr-FR" altLang="fr-FR" sz="1200" b="1" dirty="0" smtClean="0">
              <a:latin typeface="Arial" charset="0"/>
            </a:endParaRP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pratiquer les outils </a:t>
            </a:r>
            <a:r>
              <a:rPr lang="fr-FR" altLang="fr-FR" sz="1200" b="1" dirty="0" smtClean="0">
                <a:latin typeface="Arial" charset="0"/>
              </a:rPr>
              <a:t>bibliographiques</a:t>
            </a:r>
            <a:endParaRPr lang="fr-FR" altLang="fr-FR" sz="1200" b="1" dirty="0" smtClean="0">
              <a:latin typeface="Arial" charset="0"/>
            </a:endParaRP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exercer sa créativité </a:t>
            </a:r>
            <a:r>
              <a:rPr lang="fr-FR" altLang="fr-FR" sz="1200" b="1" dirty="0" smtClean="0">
                <a:latin typeface="Arial" charset="0"/>
              </a:rPr>
              <a:t>scientifique, technique, organisationnelle</a:t>
            </a:r>
            <a:endParaRPr lang="fr-FR" altLang="fr-FR" sz="1200" b="1" dirty="0" smtClean="0">
              <a:latin typeface="Arial" charset="0"/>
            </a:endParaRP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endParaRPr lang="fr-FR" altLang="fr-FR" sz="600" b="1" dirty="0" smtClean="0">
              <a:latin typeface="Arial" charset="0"/>
            </a:endParaRP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pratiquer la conduite de projet en équipe  </a:t>
            </a: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développer </a:t>
            </a:r>
            <a:r>
              <a:rPr lang="fr-FR" altLang="fr-FR" sz="1200" b="1" dirty="0" smtClean="0">
                <a:latin typeface="Arial" charset="0"/>
              </a:rPr>
              <a:t>sa </a:t>
            </a:r>
            <a:r>
              <a:rPr lang="fr-FR" altLang="fr-FR" sz="1200" b="1" dirty="0" err="1" smtClean="0">
                <a:latin typeface="Arial" charset="0"/>
              </a:rPr>
              <a:t>comm</a:t>
            </a:r>
            <a:r>
              <a:rPr lang="fr-FR" altLang="fr-FR" sz="1200" b="1" dirty="0" smtClean="0">
                <a:latin typeface="Arial" charset="0"/>
              </a:rPr>
              <a:t>. écrite </a:t>
            </a:r>
            <a:r>
              <a:rPr lang="fr-FR" altLang="fr-FR" sz="1200" b="1" dirty="0" smtClean="0">
                <a:latin typeface="Arial" charset="0"/>
              </a:rPr>
              <a:t>et orale, en s’adaptant au public </a:t>
            </a: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interagir avec l’environnement  école et / ou extérieur  </a:t>
            </a: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endParaRPr lang="fr-FR" altLang="fr-FR" sz="600" b="1" dirty="0" smtClean="0">
              <a:latin typeface="Arial" charset="0"/>
            </a:endParaRP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conduire une étude dans la durée </a:t>
            </a: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mettre en œuvre les moyens requis </a:t>
            </a: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produire le livrable demandé</a:t>
            </a: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endParaRPr lang="fr-FR" altLang="fr-FR" sz="1200" b="1" dirty="0">
              <a:latin typeface="Arial" charset="0"/>
            </a:endParaRPr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2440359" y="67735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440358" y="341368"/>
            <a:ext cx="65305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2000" b="1" dirty="0" smtClean="0">
                <a:solidFill>
                  <a:srgbClr val="94241F"/>
                </a:solidFill>
                <a:latin typeface="Arial" charset="0"/>
                <a:ea typeface="+mn-ea"/>
                <a:cs typeface="+mn-cs"/>
              </a:rPr>
              <a:t>Introduction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2440358" y="75514"/>
            <a:ext cx="0" cy="943662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 txBox="1">
            <a:spLocks/>
          </p:cNvSpPr>
          <p:nvPr/>
        </p:nvSpPr>
        <p:spPr>
          <a:xfrm>
            <a:off x="684082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7291A8-B9F5-8D40-963D-1C2AE6212483}" type="slidenum">
              <a:rPr lang="fr-FR" sz="1600" b="1" smtClean="0">
                <a:solidFill>
                  <a:srgbClr val="9424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</a:t>
            </a:fld>
            <a:endParaRPr lang="fr-FR" sz="1600" b="1" dirty="0">
              <a:solidFill>
                <a:srgbClr val="9424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e 3"/>
          <p:cNvGrpSpPr>
            <a:grpSpLocks/>
          </p:cNvGrpSpPr>
          <p:nvPr/>
        </p:nvGrpSpPr>
        <p:grpSpPr bwMode="auto">
          <a:xfrm>
            <a:off x="6179786" y="1769451"/>
            <a:ext cx="1322070" cy="805499"/>
            <a:chOff x="6012160" y="1052191"/>
            <a:chExt cx="1656184" cy="1872208"/>
          </a:xfrm>
        </p:grpSpPr>
        <p:sp>
          <p:nvSpPr>
            <p:cNvPr id="12" name="Explosion 1 11"/>
            <p:cNvSpPr/>
            <p:nvPr/>
          </p:nvSpPr>
          <p:spPr>
            <a:xfrm>
              <a:off x="6012160" y="1052191"/>
              <a:ext cx="1656184" cy="1872208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rgbClr val="942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900">
                <a:solidFill>
                  <a:srgbClr val="94251F"/>
                </a:solidFill>
              </a:endParaRP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6243659" y="1651804"/>
              <a:ext cx="1296143" cy="318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spcBef>
                  <a:spcPct val="20000"/>
                </a:spcBef>
                <a:buChar char="•"/>
                <a:tabLst>
                  <a:tab pos="2687638" algn="l"/>
                </a:tabLs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2687638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ts val="25"/>
                </a:spcBef>
                <a:buFontTx/>
                <a:buNone/>
              </a:pPr>
              <a:r>
                <a:rPr lang="fr-FR" altLang="fr-FR" sz="1050" b="1" dirty="0" smtClean="0">
                  <a:solidFill>
                    <a:srgbClr val="94251F"/>
                  </a:solidFill>
                  <a:latin typeface="Arial" charset="0"/>
                </a:rPr>
                <a:t>innovation</a:t>
              </a:r>
              <a:endParaRPr lang="fr-FR" altLang="fr-FR" sz="600" b="1" dirty="0">
                <a:solidFill>
                  <a:srgbClr val="94251F"/>
                </a:solidFill>
                <a:latin typeface="Arial" charset="0"/>
              </a:endParaRPr>
            </a:p>
          </p:txBody>
        </p:sp>
      </p:grpSp>
      <p:grpSp>
        <p:nvGrpSpPr>
          <p:cNvPr id="14" name="Groupe 3"/>
          <p:cNvGrpSpPr>
            <a:grpSpLocks/>
          </p:cNvGrpSpPr>
          <p:nvPr/>
        </p:nvGrpSpPr>
        <p:grpSpPr bwMode="auto">
          <a:xfrm>
            <a:off x="6179786" y="2690774"/>
            <a:ext cx="1322070" cy="805499"/>
            <a:chOff x="6012160" y="1052191"/>
            <a:chExt cx="1656184" cy="1872208"/>
          </a:xfrm>
        </p:grpSpPr>
        <p:sp>
          <p:nvSpPr>
            <p:cNvPr id="15" name="Explosion 1 14"/>
            <p:cNvSpPr/>
            <p:nvPr/>
          </p:nvSpPr>
          <p:spPr>
            <a:xfrm>
              <a:off x="6012160" y="1052191"/>
              <a:ext cx="1656184" cy="1872208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rgbClr val="942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900">
                <a:solidFill>
                  <a:srgbClr val="94251F"/>
                </a:solidFill>
              </a:endParaRP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6243659" y="1651805"/>
              <a:ext cx="1296143" cy="590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spcBef>
                  <a:spcPct val="20000"/>
                </a:spcBef>
                <a:buChar char="•"/>
                <a:tabLst>
                  <a:tab pos="2687638" algn="l"/>
                </a:tabLs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2687638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ts val="25"/>
                </a:spcBef>
                <a:buFontTx/>
                <a:buNone/>
              </a:pPr>
              <a:r>
                <a:rPr lang="fr-FR" altLang="fr-FR" sz="1050" b="1" dirty="0" smtClean="0">
                  <a:solidFill>
                    <a:srgbClr val="94251F"/>
                  </a:solidFill>
                  <a:latin typeface="Arial" charset="0"/>
                </a:rPr>
                <a:t>GP - </a:t>
              </a:r>
              <a:r>
                <a:rPr lang="fr-FR" altLang="fr-FR" sz="1050" b="1" dirty="0" err="1" smtClean="0">
                  <a:solidFill>
                    <a:srgbClr val="94251F"/>
                  </a:solidFill>
                  <a:latin typeface="Arial" charset="0"/>
                </a:rPr>
                <a:t>Comm</a:t>
              </a:r>
              <a:endParaRPr lang="fr-FR" altLang="fr-FR" sz="600" b="1" dirty="0">
                <a:solidFill>
                  <a:srgbClr val="94251F"/>
                </a:solidFill>
                <a:latin typeface="Arial" charset="0"/>
              </a:endParaRPr>
            </a:p>
          </p:txBody>
        </p:sp>
      </p:grpSp>
      <p:grpSp>
        <p:nvGrpSpPr>
          <p:cNvPr id="17" name="Groupe 3"/>
          <p:cNvGrpSpPr>
            <a:grpSpLocks/>
          </p:cNvGrpSpPr>
          <p:nvPr/>
        </p:nvGrpSpPr>
        <p:grpSpPr bwMode="auto">
          <a:xfrm>
            <a:off x="6179786" y="3545433"/>
            <a:ext cx="1322070" cy="805499"/>
            <a:chOff x="6012160" y="1052191"/>
            <a:chExt cx="1656184" cy="1872208"/>
          </a:xfrm>
        </p:grpSpPr>
        <p:sp>
          <p:nvSpPr>
            <p:cNvPr id="18" name="Explosion 1 17"/>
            <p:cNvSpPr/>
            <p:nvPr/>
          </p:nvSpPr>
          <p:spPr>
            <a:xfrm>
              <a:off x="6012160" y="1052191"/>
              <a:ext cx="1656184" cy="1872208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rgbClr val="942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900">
                <a:solidFill>
                  <a:srgbClr val="94251F"/>
                </a:solidFill>
              </a:endParaRPr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6243659" y="1651805"/>
              <a:ext cx="1296143" cy="590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spcBef>
                  <a:spcPct val="20000"/>
                </a:spcBef>
                <a:buChar char="•"/>
                <a:tabLst>
                  <a:tab pos="2687638" algn="l"/>
                </a:tabLs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2687638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ts val="25"/>
                </a:spcBef>
                <a:buFontTx/>
                <a:buNone/>
              </a:pPr>
              <a:r>
                <a:rPr lang="fr-FR" altLang="fr-FR" sz="1050" b="1" dirty="0" smtClean="0">
                  <a:solidFill>
                    <a:srgbClr val="94251F"/>
                  </a:solidFill>
                  <a:latin typeface="Arial" charset="0"/>
                </a:rPr>
                <a:t>réalisation</a:t>
              </a:r>
              <a:endParaRPr lang="fr-FR" altLang="fr-FR" sz="600" b="1" dirty="0">
                <a:solidFill>
                  <a:srgbClr val="94251F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63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42925" y="2194302"/>
            <a:ext cx="78775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</a:pPr>
            <a:endParaRPr lang="fr-FR" altLang="fr-FR" sz="1200" b="1" dirty="0" smtClean="0">
              <a:solidFill>
                <a:srgbClr val="96172E"/>
              </a:solidFill>
              <a:latin typeface="Arial" charset="0"/>
            </a:endParaRPr>
          </a:p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200" b="1" dirty="0" smtClean="0">
                <a:solidFill>
                  <a:srgbClr val="96172E"/>
                </a:solidFill>
                <a:latin typeface="Arial" charset="0"/>
              </a:rPr>
              <a:t> établi </a:t>
            </a:r>
            <a:r>
              <a:rPr lang="fr-FR" altLang="fr-FR" sz="1200" b="1" dirty="0" smtClean="0">
                <a:solidFill>
                  <a:srgbClr val="96172E"/>
                </a:solidFill>
                <a:latin typeface="Arial" charset="0"/>
              </a:rPr>
              <a:t>pour satisfaire les exigences techniques en </a:t>
            </a:r>
            <a:r>
              <a:rPr lang="fr-FR" altLang="fr-FR" sz="1200" b="1" dirty="0" smtClean="0">
                <a:solidFill>
                  <a:srgbClr val="96172E"/>
                </a:solidFill>
                <a:latin typeface="Arial" charset="0"/>
              </a:rPr>
              <a:t>phase </a:t>
            </a:r>
            <a:r>
              <a:rPr lang="fr-FR" altLang="fr-FR" sz="1200" b="1" dirty="0" smtClean="0">
                <a:solidFill>
                  <a:srgbClr val="96172E"/>
                </a:solidFill>
                <a:latin typeface="Arial" charset="0"/>
              </a:rPr>
              <a:t>de </a:t>
            </a:r>
            <a:r>
              <a:rPr lang="fr-FR" altLang="fr-FR" sz="1200" b="1" dirty="0" smtClean="0">
                <a:solidFill>
                  <a:srgbClr val="96172E"/>
                </a:solidFill>
                <a:latin typeface="Arial" charset="0"/>
              </a:rPr>
              <a:t>Réalisation</a:t>
            </a:r>
            <a:endParaRPr lang="fr-FR" altLang="fr-FR" sz="1200" b="1" dirty="0" smtClean="0">
              <a:solidFill>
                <a:srgbClr val="96172E"/>
              </a:solidFill>
              <a:latin typeface="Arial" charset="0"/>
            </a:endParaRPr>
          </a:p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200" b="1" dirty="0" smtClean="0">
                <a:solidFill>
                  <a:srgbClr val="92241E"/>
                </a:solidFill>
                <a:latin typeface="Arial" charset="0"/>
              </a:rPr>
              <a:t>  il contiendra les solutions </a:t>
            </a:r>
            <a:r>
              <a:rPr lang="fr-FR" altLang="fr-FR" sz="1200" b="1" dirty="0" smtClean="0">
                <a:solidFill>
                  <a:srgbClr val="92241E"/>
                </a:solidFill>
                <a:latin typeface="Arial" charset="0"/>
              </a:rPr>
              <a:t>techniques</a:t>
            </a:r>
            <a:endParaRPr lang="fr-FR" altLang="fr-FR" sz="1200" b="1" dirty="0">
              <a:latin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40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2440359" y="88690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440358" y="131818"/>
            <a:ext cx="49224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C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Démarrage :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construire le référentiel de gestion du 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40358" y="903971"/>
            <a:ext cx="67798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C.2 Formalisation des objectifs : </a:t>
            </a: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Cahier </a:t>
            </a: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des Charges Fonctionnel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2440359" y="1234857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322263" y="1844679"/>
            <a:ext cx="8497887" cy="48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172E"/>
              </a:buClr>
              <a:buSzPct val="150000"/>
              <a:buFont typeface="Arial"/>
              <a:buChar char="•"/>
              <a:defRPr sz="2400" kern="1200">
                <a:solidFill>
                  <a:srgbClr val="595959"/>
                </a:solidFill>
                <a:latin typeface="Tahoma"/>
                <a:ea typeface="ＭＳ Ｐゴシック" charset="0"/>
                <a:cs typeface="Tahoma"/>
              </a:defRPr>
            </a:lvl1pPr>
            <a:lvl2pPr marL="627063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Arial" charset="0"/>
              <a:buChar char="•"/>
              <a:defRPr sz="2200" kern="1200">
                <a:solidFill>
                  <a:srgbClr val="595959"/>
                </a:solidFill>
                <a:latin typeface="Tahoma"/>
                <a:ea typeface="ＭＳ Ｐゴシック" charset="0"/>
                <a:cs typeface="Tahoma"/>
              </a:defRPr>
            </a:lvl2pPr>
            <a:lvl3pPr marL="890588" indent="-2635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charset="0"/>
              <a:buChar char="o"/>
              <a:defRPr sz="2000" kern="1200">
                <a:solidFill>
                  <a:srgbClr val="595959"/>
                </a:solidFill>
                <a:latin typeface="Tahoma"/>
                <a:ea typeface="ＭＳ Ｐゴシック" charset="0"/>
                <a:cs typeface="Tahoma"/>
              </a:defRPr>
            </a:lvl3pPr>
            <a:lvl4pPr marL="1071563" indent="-1809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–"/>
              <a:defRPr kern="1200">
                <a:solidFill>
                  <a:srgbClr val="595959"/>
                </a:solidFill>
                <a:latin typeface="Tahoma"/>
                <a:ea typeface="ＭＳ Ｐゴシック" charset="0"/>
                <a:cs typeface="Tahoma"/>
              </a:defRPr>
            </a:lvl4pPr>
            <a:lvl5pPr marL="1435100" indent="-2635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Lucida Grande" charset="0"/>
              <a:defRPr sz="1600" kern="1200">
                <a:solidFill>
                  <a:srgbClr val="595959"/>
                </a:solidFill>
                <a:latin typeface="Tahoma"/>
                <a:ea typeface="ＭＳ Ｐゴシック" charset="0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                   le CDCF n’est pas le CDC Technique !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pic>
        <p:nvPicPr>
          <p:cNvPr id="11" name="Image 4" descr="Vélo'v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2215" y="3477690"/>
            <a:ext cx="905855" cy="61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ce réservé du contenu 2"/>
          <p:cNvSpPr txBox="1">
            <a:spLocks/>
          </p:cNvSpPr>
          <p:nvPr/>
        </p:nvSpPr>
        <p:spPr bwMode="auto">
          <a:xfrm>
            <a:off x="322263" y="3776115"/>
            <a:ext cx="8497887" cy="48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172E"/>
              </a:buClr>
              <a:buSzPct val="150000"/>
              <a:buFont typeface="Arial"/>
              <a:buChar char="•"/>
              <a:defRPr sz="2400" kern="1200">
                <a:solidFill>
                  <a:srgbClr val="595959"/>
                </a:solidFill>
                <a:latin typeface="Tahoma"/>
                <a:ea typeface="ＭＳ Ｐゴシック" charset="0"/>
                <a:cs typeface="Tahoma"/>
              </a:defRPr>
            </a:lvl1pPr>
            <a:lvl2pPr marL="627063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Arial" charset="0"/>
              <a:buChar char="•"/>
              <a:defRPr sz="2200" kern="1200">
                <a:solidFill>
                  <a:srgbClr val="595959"/>
                </a:solidFill>
                <a:latin typeface="Tahoma"/>
                <a:ea typeface="ＭＳ Ｐゴシック" charset="0"/>
                <a:cs typeface="Tahoma"/>
              </a:defRPr>
            </a:lvl2pPr>
            <a:lvl3pPr marL="890588" indent="-2635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charset="0"/>
              <a:buChar char="o"/>
              <a:defRPr sz="2000" kern="1200">
                <a:solidFill>
                  <a:srgbClr val="595959"/>
                </a:solidFill>
                <a:latin typeface="Tahoma"/>
                <a:ea typeface="ＭＳ Ｐゴシック" charset="0"/>
                <a:cs typeface="Tahoma"/>
              </a:defRPr>
            </a:lvl3pPr>
            <a:lvl4pPr marL="1071563" indent="-1809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–"/>
              <a:defRPr kern="1200">
                <a:solidFill>
                  <a:srgbClr val="595959"/>
                </a:solidFill>
                <a:latin typeface="Tahoma"/>
                <a:ea typeface="ＭＳ Ｐゴシック" charset="0"/>
                <a:cs typeface="Tahoma"/>
              </a:defRPr>
            </a:lvl4pPr>
            <a:lvl5pPr marL="1435100" indent="-2635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Lucida Grande" charset="0"/>
              <a:defRPr sz="1600" kern="1200">
                <a:solidFill>
                  <a:srgbClr val="595959"/>
                </a:solidFill>
                <a:latin typeface="Tahoma"/>
                <a:ea typeface="ＭＳ Ｐゴシック" charset="0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Exemple </a:t>
            </a:r>
            <a:r>
              <a:rPr lang="fr-FR" altLang="fr-FR" sz="1400" b="1" dirty="0">
                <a:solidFill>
                  <a:srgbClr val="96172E"/>
                </a:solidFill>
                <a:latin typeface="Arial" charset="0"/>
                <a:cs typeface="+mn-cs"/>
              </a:rPr>
              <a:t>: </a:t>
            </a: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extraits du CDC Technique du </a:t>
            </a:r>
            <a:r>
              <a:rPr lang="fr-FR" altLang="fr-FR" sz="1400" b="1" dirty="0" err="1" smtClean="0">
                <a:solidFill>
                  <a:srgbClr val="96172E"/>
                </a:solidFill>
                <a:latin typeface="Arial" charset="0"/>
                <a:cs typeface="+mn-cs"/>
              </a:rPr>
              <a:t>Vélo’V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42925" y="4301298"/>
            <a:ext cx="528735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  <a:buNone/>
            </a:pPr>
            <a:r>
              <a:rPr lang="fr-FR" altLang="fr-FR" sz="1200" b="1" dirty="0" smtClean="0">
                <a:latin typeface="Arial" charset="0"/>
              </a:rPr>
              <a:t>- Selle </a:t>
            </a:r>
            <a:r>
              <a:rPr lang="fr-FR" altLang="fr-FR" sz="1200" b="1" dirty="0">
                <a:latin typeface="Arial" charset="0"/>
              </a:rPr>
              <a:t>à hauteur variable (réglage facile), munie d’un système antivol,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</a:t>
            </a:r>
            <a:r>
              <a:rPr lang="fr-FR" altLang="fr-FR" sz="1200" b="1" dirty="0">
                <a:latin typeface="Arial" charset="0"/>
              </a:rPr>
              <a:t>Boîte de 3 vitesses intégrées dans le moyeu de la roue arrière,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</a:t>
            </a:r>
            <a:r>
              <a:rPr lang="fr-FR" altLang="fr-FR" sz="1200" b="1" dirty="0">
                <a:latin typeface="Arial" charset="0"/>
              </a:rPr>
              <a:t>Capots de protection roue arrière et chaîne,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Intégration </a:t>
            </a:r>
            <a:r>
              <a:rPr lang="fr-FR" altLang="fr-FR" sz="1200" b="1" dirty="0">
                <a:latin typeface="Arial" charset="0"/>
              </a:rPr>
              <a:t>d’un panier, d’une lumière, d’un câble antivol et d’une prise d’amarrage aux stations,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Intégration </a:t>
            </a:r>
            <a:r>
              <a:rPr lang="fr-FR" altLang="fr-FR" sz="1200" b="1" dirty="0">
                <a:latin typeface="Arial" charset="0"/>
              </a:rPr>
              <a:t>de capteurs (détection jour/nuit, crevaison, </a:t>
            </a:r>
            <a:r>
              <a:rPr lang="fr-FR" altLang="fr-FR" sz="1200" b="1" dirty="0" smtClean="0">
                <a:latin typeface="Arial" charset="0"/>
              </a:rPr>
              <a:t>…).</a:t>
            </a:r>
            <a:endParaRPr lang="fr-FR" altLang="fr-FR" sz="1200" b="1" dirty="0">
              <a:latin typeface="Arial" charset="0"/>
            </a:endParaRPr>
          </a:p>
        </p:txBody>
      </p:sp>
      <p:pic>
        <p:nvPicPr>
          <p:cNvPr id="15" name="Image 1" descr="Vélo'v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6266" y="4227927"/>
            <a:ext cx="2761493" cy="192479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3" name="Connecteur droit 2"/>
          <p:cNvCxnSpPr/>
          <p:nvPr/>
        </p:nvCxnSpPr>
        <p:spPr>
          <a:xfrm>
            <a:off x="1068019" y="3776115"/>
            <a:ext cx="3891687" cy="21711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1220419" y="3928515"/>
            <a:ext cx="3891687" cy="21711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00" y="1494501"/>
            <a:ext cx="792638" cy="69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23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41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2440359" y="88690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440358" y="131818"/>
            <a:ext cx="49224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C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Démarrage :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construire le référentiel de gestion du 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40358" y="903971"/>
            <a:ext cx="67798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C.2 Formalisation des objectifs : </a:t>
            </a: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Cahier </a:t>
            </a: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des Charges Fonctionnel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2440359" y="1234857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322263" y="1669119"/>
            <a:ext cx="8497887" cy="48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172E"/>
              </a:buClr>
              <a:buSzPct val="150000"/>
              <a:buFont typeface="Arial"/>
              <a:buChar char="•"/>
              <a:defRPr sz="2400" kern="1200">
                <a:solidFill>
                  <a:srgbClr val="595959"/>
                </a:solidFill>
                <a:latin typeface="Tahoma"/>
                <a:ea typeface="ＭＳ Ｐゴシック" charset="0"/>
                <a:cs typeface="Tahoma"/>
              </a:defRPr>
            </a:lvl1pPr>
            <a:lvl2pPr marL="627063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Arial" charset="0"/>
              <a:buChar char="•"/>
              <a:defRPr sz="2200" kern="1200">
                <a:solidFill>
                  <a:srgbClr val="595959"/>
                </a:solidFill>
                <a:latin typeface="Tahoma"/>
                <a:ea typeface="ＭＳ Ｐゴシック" charset="0"/>
                <a:cs typeface="Tahoma"/>
              </a:defRPr>
            </a:lvl2pPr>
            <a:lvl3pPr marL="890588" indent="-2635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charset="0"/>
              <a:buChar char="o"/>
              <a:defRPr sz="2000" kern="1200">
                <a:solidFill>
                  <a:srgbClr val="595959"/>
                </a:solidFill>
                <a:latin typeface="Tahoma"/>
                <a:ea typeface="ＭＳ Ｐゴシック" charset="0"/>
                <a:cs typeface="Tahoma"/>
              </a:defRPr>
            </a:lvl3pPr>
            <a:lvl4pPr marL="1071563" indent="-1809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–"/>
              <a:defRPr kern="1200">
                <a:solidFill>
                  <a:srgbClr val="595959"/>
                </a:solidFill>
                <a:latin typeface="Tahoma"/>
                <a:ea typeface="ＭＳ Ｐゴシック" charset="0"/>
                <a:cs typeface="Tahoma"/>
              </a:defRPr>
            </a:lvl4pPr>
            <a:lvl5pPr marL="1435100" indent="-2635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Lucida Grande" charset="0"/>
              <a:defRPr sz="1600" kern="1200">
                <a:solidFill>
                  <a:srgbClr val="595959"/>
                </a:solidFill>
                <a:latin typeface="Tahoma"/>
                <a:ea typeface="ＭＳ Ｐゴシック" charset="0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Exemple </a:t>
            </a:r>
            <a:r>
              <a:rPr lang="fr-FR" altLang="fr-FR" sz="1400" b="1" dirty="0">
                <a:solidFill>
                  <a:srgbClr val="96172E"/>
                </a:solidFill>
                <a:latin typeface="Arial" charset="0"/>
                <a:cs typeface="+mn-cs"/>
              </a:rPr>
              <a:t>: </a:t>
            </a: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CDCF du PE 29 2015-2016 (Application Smartphone pour le Challenge)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06" y="2054832"/>
            <a:ext cx="7306199" cy="444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e 3"/>
          <p:cNvGrpSpPr>
            <a:grpSpLocks/>
          </p:cNvGrpSpPr>
          <p:nvPr/>
        </p:nvGrpSpPr>
        <p:grpSpPr bwMode="auto">
          <a:xfrm>
            <a:off x="7164388" y="75513"/>
            <a:ext cx="1655762" cy="1871662"/>
            <a:chOff x="6012160" y="1052191"/>
            <a:chExt cx="1656184" cy="1872208"/>
          </a:xfrm>
        </p:grpSpPr>
        <p:sp>
          <p:nvSpPr>
            <p:cNvPr id="14" name="Explosion 1 13"/>
            <p:cNvSpPr/>
            <p:nvPr/>
          </p:nvSpPr>
          <p:spPr>
            <a:xfrm>
              <a:off x="6012160" y="1052191"/>
              <a:ext cx="1656184" cy="1872208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rgbClr val="942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00">
                <a:solidFill>
                  <a:srgbClr val="94251F"/>
                </a:solidFill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6243659" y="1651804"/>
              <a:ext cx="1296143" cy="738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spcBef>
                  <a:spcPct val="20000"/>
                </a:spcBef>
                <a:buChar char="•"/>
                <a:tabLst>
                  <a:tab pos="2687638" algn="l"/>
                </a:tabLs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2687638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ts val="25"/>
                </a:spcBef>
                <a:buFontTx/>
                <a:buNone/>
              </a:pPr>
              <a:r>
                <a:rPr lang="fr-FR" altLang="fr-FR" sz="1400" b="1" dirty="0" smtClean="0">
                  <a:solidFill>
                    <a:srgbClr val="94251F"/>
                  </a:solidFill>
                  <a:latin typeface="Arial" charset="0"/>
                </a:rPr>
                <a:t>Ces objectifs</a:t>
              </a:r>
            </a:p>
            <a:p>
              <a:pPr algn="ctr">
                <a:spcBef>
                  <a:spcPts val="25"/>
                </a:spcBef>
                <a:buFontTx/>
                <a:buNone/>
              </a:pPr>
              <a:r>
                <a:rPr lang="fr-FR" altLang="fr-FR" sz="1400" b="1" dirty="0" smtClean="0">
                  <a:solidFill>
                    <a:srgbClr val="94251F"/>
                  </a:solidFill>
                  <a:latin typeface="Arial" charset="0"/>
                </a:rPr>
                <a:t>sont-ils</a:t>
              </a:r>
            </a:p>
            <a:p>
              <a:pPr algn="ctr">
                <a:spcBef>
                  <a:spcPts val="25"/>
                </a:spcBef>
                <a:buFontTx/>
                <a:buNone/>
              </a:pPr>
              <a:r>
                <a:rPr lang="fr-FR" altLang="fr-FR" sz="1400" b="1" dirty="0" smtClean="0">
                  <a:solidFill>
                    <a:srgbClr val="94251F"/>
                  </a:solidFill>
                  <a:latin typeface="Arial" charset="0"/>
                </a:rPr>
                <a:t>SMART ?</a:t>
              </a:r>
              <a:endParaRPr lang="fr-FR" altLang="fr-FR" sz="900" b="1" dirty="0">
                <a:solidFill>
                  <a:srgbClr val="94251F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44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42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4748585" y="3369401"/>
            <a:ext cx="0" cy="1808806"/>
          </a:xfrm>
          <a:prstGeom prst="line">
            <a:avLst/>
          </a:prstGeom>
          <a:ln w="952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3559750" y="3367875"/>
            <a:ext cx="0" cy="1808806"/>
          </a:xfrm>
          <a:prstGeom prst="line">
            <a:avLst/>
          </a:prstGeom>
          <a:ln w="952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48"/>
          <p:cNvSpPr>
            <a:spLocks noChangeArrowheads="1"/>
          </p:cNvSpPr>
          <p:nvPr/>
        </p:nvSpPr>
        <p:spPr bwMode="auto">
          <a:xfrm>
            <a:off x="1971676" y="5179536"/>
            <a:ext cx="1237244" cy="85151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fr-FR" sz="11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Jalon : </a:t>
            </a:r>
          </a:p>
          <a:p>
            <a:pPr algn="ctr" defTabSz="762000" eaLnBrk="0" hangingPunct="0">
              <a:lnSpc>
                <a:spcPct val="90000"/>
              </a:lnSpc>
            </a:pPr>
            <a:endParaRPr lang="fr-FR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62000" eaLnBrk="0" hangingPunct="0">
              <a:lnSpc>
                <a:spcPct val="90000"/>
              </a:lnSpc>
            </a:pPr>
            <a:r>
              <a:rPr lang="fr-FR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décision </a:t>
            </a:r>
            <a:r>
              <a:rPr lang="fr-FR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réaliser le projet</a:t>
            </a:r>
            <a:endParaRPr lang="fr-FR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49"/>
          <p:cNvSpPr>
            <a:spLocks noChangeArrowheads="1"/>
          </p:cNvSpPr>
          <p:nvPr/>
        </p:nvSpPr>
        <p:spPr bwMode="auto">
          <a:xfrm>
            <a:off x="3305395" y="5179535"/>
            <a:ext cx="1200026" cy="85151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fr-FR" sz="1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Jalon : </a:t>
            </a:r>
          </a:p>
          <a:p>
            <a:pPr algn="ctr" defTabSz="762000" eaLnBrk="0" hangingPunct="0">
              <a:lnSpc>
                <a:spcPct val="90000"/>
              </a:lnSpc>
            </a:pPr>
            <a:endParaRPr lang="fr-FR" sz="11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62000" eaLnBrk="0" hangingPunct="0">
              <a:lnSpc>
                <a:spcPct val="90000"/>
              </a:lnSpc>
            </a:pPr>
            <a:r>
              <a:rPr lang="fr-FR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FR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alidation du </a:t>
            </a:r>
            <a:r>
              <a:rPr lang="fr-FR" sz="11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CdCf</a:t>
            </a:r>
            <a:endParaRPr lang="fr-FR" sz="11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62000" eaLnBrk="0" hangingPunct="0">
              <a:lnSpc>
                <a:spcPct val="90000"/>
              </a:lnSpc>
            </a:pPr>
            <a:endParaRPr lang="fr-FR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50"/>
          <p:cNvSpPr>
            <a:spLocks noChangeArrowheads="1"/>
          </p:cNvSpPr>
          <p:nvPr/>
        </p:nvSpPr>
        <p:spPr bwMode="auto">
          <a:xfrm>
            <a:off x="4621022" y="5179536"/>
            <a:ext cx="1232077" cy="85151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fr-FR" sz="1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Jalon : </a:t>
            </a:r>
          </a:p>
          <a:p>
            <a:pPr algn="ctr" defTabSz="762000" eaLnBrk="0" hangingPunct="0">
              <a:lnSpc>
                <a:spcPct val="90000"/>
              </a:lnSpc>
            </a:pPr>
            <a:endParaRPr lang="fr-FR" sz="11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62000" eaLnBrk="0" hangingPunct="0">
              <a:lnSpc>
                <a:spcPct val="90000"/>
              </a:lnSpc>
            </a:pPr>
            <a:r>
              <a:rPr lang="fr-FR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du </a:t>
            </a:r>
            <a:r>
              <a:rPr lang="fr-FR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référentiel</a:t>
            </a:r>
          </a:p>
          <a:p>
            <a:pPr algn="ctr" defTabSz="762000" eaLnBrk="0" hangingPunct="0">
              <a:lnSpc>
                <a:spcPct val="90000"/>
              </a:lnSpc>
            </a:pPr>
            <a:endParaRPr lang="fr-FR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74751" y="1912610"/>
            <a:ext cx="133001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Emergence des idées de projet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219076" y="1934858"/>
            <a:ext cx="9077331" cy="1174973"/>
            <a:chOff x="227726" y="578148"/>
            <a:chExt cx="9077331" cy="950777"/>
          </a:xfrm>
        </p:grpSpPr>
        <p:grpSp>
          <p:nvGrpSpPr>
            <p:cNvPr id="20" name="Groupe 19"/>
            <p:cNvGrpSpPr/>
            <p:nvPr/>
          </p:nvGrpSpPr>
          <p:grpSpPr>
            <a:xfrm>
              <a:off x="227726" y="973183"/>
              <a:ext cx="9077331" cy="555742"/>
              <a:chOff x="-1376033" y="958895"/>
              <a:chExt cx="9077331" cy="555742"/>
            </a:xfrm>
          </p:grpSpPr>
          <p:sp>
            <p:nvSpPr>
              <p:cNvPr id="34" name="Pentagone 33"/>
              <p:cNvSpPr/>
              <p:nvPr/>
            </p:nvSpPr>
            <p:spPr>
              <a:xfrm>
                <a:off x="1187269" y="968375"/>
                <a:ext cx="1046032" cy="500932"/>
              </a:xfrm>
              <a:prstGeom prst="homePlate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Chevron 34"/>
              <p:cNvSpPr/>
              <p:nvPr/>
            </p:nvSpPr>
            <p:spPr>
              <a:xfrm>
                <a:off x="2071376" y="968375"/>
                <a:ext cx="1353689" cy="500932"/>
              </a:xfrm>
              <a:prstGeom prst="chevron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lumMod val="100000"/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Chevron 35"/>
              <p:cNvSpPr/>
              <p:nvPr/>
            </p:nvSpPr>
            <p:spPr>
              <a:xfrm>
                <a:off x="3241540" y="968375"/>
                <a:ext cx="1529697" cy="500932"/>
              </a:xfrm>
              <a:prstGeom prst="chevron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lumMod val="100000"/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Chevron 36"/>
              <p:cNvSpPr/>
              <p:nvPr/>
            </p:nvSpPr>
            <p:spPr>
              <a:xfrm>
                <a:off x="4616867" y="968375"/>
                <a:ext cx="1595478" cy="500932"/>
              </a:xfrm>
              <a:prstGeom prst="chevron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lumMod val="100000"/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-1376033" y="963657"/>
                <a:ext cx="1439097" cy="50093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39" name="Groupe 38"/>
              <p:cNvGrpSpPr/>
              <p:nvPr/>
            </p:nvGrpSpPr>
            <p:grpSpPr>
              <a:xfrm>
                <a:off x="6064455" y="958895"/>
                <a:ext cx="1636843" cy="555742"/>
                <a:chOff x="-684007" y="2599415"/>
                <a:chExt cx="1636843" cy="555742"/>
              </a:xfrm>
            </p:grpSpPr>
            <p:sp>
              <p:nvSpPr>
                <p:cNvPr id="40" name="Chevron 39"/>
                <p:cNvSpPr/>
                <p:nvPr/>
              </p:nvSpPr>
              <p:spPr>
                <a:xfrm>
                  <a:off x="-684007" y="2612532"/>
                  <a:ext cx="1570163" cy="500932"/>
                </a:xfrm>
                <a:prstGeom prst="chevron">
                  <a:avLst/>
                </a:prstGeom>
                <a:gradFill flip="none"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  <a:lumMod val="100000"/>
                        <a:alpha val="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0" scaled="1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1" name="Connecteur droit 40"/>
                <p:cNvCxnSpPr/>
                <p:nvPr/>
              </p:nvCxnSpPr>
              <p:spPr>
                <a:xfrm>
                  <a:off x="578236" y="2606558"/>
                  <a:ext cx="0" cy="506906"/>
                </a:xfrm>
                <a:prstGeom prst="line">
                  <a:avLst/>
                </a:prstGeom>
                <a:ln w="952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Rectangle 41"/>
                <p:cNvSpPr/>
                <p:nvPr/>
              </p:nvSpPr>
              <p:spPr>
                <a:xfrm>
                  <a:off x="583390" y="2599415"/>
                  <a:ext cx="369446" cy="5557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22" name="Line 40"/>
            <p:cNvSpPr>
              <a:spLocks noChangeShapeType="1"/>
            </p:cNvSpPr>
            <p:nvPr/>
          </p:nvSpPr>
          <p:spPr bwMode="auto">
            <a:xfrm>
              <a:off x="2791027" y="596156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Line 40"/>
            <p:cNvSpPr>
              <a:spLocks noChangeShapeType="1"/>
            </p:cNvSpPr>
            <p:nvPr/>
          </p:nvSpPr>
          <p:spPr bwMode="auto">
            <a:xfrm>
              <a:off x="4688707" y="887680"/>
              <a:ext cx="0" cy="7044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Line 40"/>
            <p:cNvSpPr>
              <a:spLocks noChangeShapeType="1"/>
            </p:cNvSpPr>
            <p:nvPr/>
          </p:nvSpPr>
          <p:spPr bwMode="auto">
            <a:xfrm>
              <a:off x="7522681" y="887680"/>
              <a:ext cx="0" cy="704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Line 40"/>
            <p:cNvSpPr>
              <a:spLocks noChangeShapeType="1"/>
            </p:cNvSpPr>
            <p:nvPr/>
          </p:nvSpPr>
          <p:spPr bwMode="auto">
            <a:xfrm>
              <a:off x="4870990" y="887680"/>
              <a:ext cx="0" cy="7044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Line 40"/>
            <p:cNvSpPr>
              <a:spLocks noChangeShapeType="1"/>
            </p:cNvSpPr>
            <p:nvPr/>
          </p:nvSpPr>
          <p:spPr bwMode="auto">
            <a:xfrm>
              <a:off x="2672356" y="596156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Line 40"/>
            <p:cNvSpPr>
              <a:spLocks noChangeShapeType="1"/>
            </p:cNvSpPr>
            <p:nvPr/>
          </p:nvSpPr>
          <p:spPr bwMode="auto">
            <a:xfrm>
              <a:off x="1774144" y="596156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40"/>
            <p:cNvSpPr>
              <a:spLocks noChangeShapeType="1"/>
            </p:cNvSpPr>
            <p:nvPr/>
          </p:nvSpPr>
          <p:spPr bwMode="auto">
            <a:xfrm>
              <a:off x="7665468" y="887680"/>
              <a:ext cx="0" cy="704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Line 40"/>
            <p:cNvSpPr>
              <a:spLocks noChangeShapeType="1"/>
            </p:cNvSpPr>
            <p:nvPr/>
          </p:nvSpPr>
          <p:spPr bwMode="auto">
            <a:xfrm>
              <a:off x="8932471" y="596156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Line 40"/>
            <p:cNvSpPr>
              <a:spLocks noChangeShapeType="1"/>
            </p:cNvSpPr>
            <p:nvPr/>
          </p:nvSpPr>
          <p:spPr bwMode="auto">
            <a:xfrm>
              <a:off x="231392" y="578148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Line 40"/>
            <p:cNvSpPr>
              <a:spLocks noChangeShapeType="1"/>
            </p:cNvSpPr>
            <p:nvPr/>
          </p:nvSpPr>
          <p:spPr bwMode="auto">
            <a:xfrm>
              <a:off x="1664360" y="596156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1869744" y="1903085"/>
            <a:ext cx="74581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Avant - projet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751961" y="2429551"/>
            <a:ext cx="911746" cy="61905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avec flèche 44"/>
          <p:cNvCxnSpPr>
            <a:stCxn id="22" idx="0"/>
            <a:endCxn id="31" idx="0"/>
          </p:cNvCxnSpPr>
          <p:nvPr/>
        </p:nvCxnSpPr>
        <p:spPr>
          <a:xfrm>
            <a:off x="2782377" y="1957113"/>
            <a:ext cx="6141444" cy="0"/>
          </a:xfrm>
          <a:prstGeom prst="straightConnector1">
            <a:avLst/>
          </a:prstGeom>
          <a:ln w="9525">
            <a:prstDash val="dash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5292164" y="1847428"/>
            <a:ext cx="1032200" cy="2769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Projet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Connecteur droit avec flèche 46"/>
          <p:cNvCxnSpPr/>
          <p:nvPr/>
        </p:nvCxnSpPr>
        <p:spPr>
          <a:xfrm flipV="1">
            <a:off x="2773805" y="2232610"/>
            <a:ext cx="1915030" cy="1552"/>
          </a:xfrm>
          <a:prstGeom prst="straightConnector1">
            <a:avLst/>
          </a:prstGeom>
          <a:ln w="9525">
            <a:prstDash val="dash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3190694" y="2095663"/>
            <a:ext cx="1202971" cy="2769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Démarrage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7836941" y="2095663"/>
            <a:ext cx="770926" cy="2769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Clôture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Connecteur droit avec flèche 49"/>
          <p:cNvCxnSpPr/>
          <p:nvPr/>
        </p:nvCxnSpPr>
        <p:spPr>
          <a:xfrm>
            <a:off x="4860459" y="2232610"/>
            <a:ext cx="2653572" cy="1552"/>
          </a:xfrm>
          <a:prstGeom prst="straightConnector1">
            <a:avLst/>
          </a:prstGeom>
          <a:ln w="9525">
            <a:prstDash val="dash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734822" y="2094111"/>
            <a:ext cx="1310667" cy="2769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Réalisation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265064" y="2532545"/>
            <a:ext cx="133001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de veille et d’exploration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1715516" y="2517974"/>
            <a:ext cx="101634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1 Sélection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2751907" y="2535605"/>
            <a:ext cx="101634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2 Définition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3930911" y="2448144"/>
            <a:ext cx="104583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3 Conception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5160650" y="2535605"/>
            <a:ext cx="104583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4 Réalisation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6442627" y="2529606"/>
            <a:ext cx="116403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5 Exploitation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7825164" y="2512049"/>
            <a:ext cx="116403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Bilan et capitalisation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19076" y="3521045"/>
            <a:ext cx="1401160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Mots-clefs : </a:t>
            </a:r>
          </a:p>
          <a:p>
            <a:pPr algn="ctr"/>
            <a:endParaRPr lang="fr-FR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innovation, créativité, environnement, acteurs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, besoin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contextualisation, 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usages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1658173" y="3527410"/>
            <a:ext cx="1059658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Mots-clefs : </a:t>
            </a:r>
          </a:p>
          <a:p>
            <a:pPr algn="ctr"/>
            <a:endParaRPr lang="fr-FR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opportunité (faisabilité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, viabilité, 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désirabilité), risque 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à faire 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(ou pas)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2782378" y="3527410"/>
            <a:ext cx="987418" cy="1446550"/>
          </a:xfrm>
          <a:prstGeom prst="rect">
            <a:avLst/>
          </a:prstGeom>
          <a:solidFill>
            <a:srgbClr val="FFCD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Mots-clefs : </a:t>
            </a:r>
          </a:p>
          <a:p>
            <a:pPr algn="ctr"/>
            <a:endParaRPr lang="fr-FR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fiche de lancement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, objectifs 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FR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CdCf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3848258" y="3528144"/>
            <a:ext cx="1081200" cy="1446550"/>
          </a:xfrm>
          <a:prstGeom prst="rect">
            <a:avLst/>
          </a:prstGeom>
          <a:solidFill>
            <a:srgbClr val="FFCD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Mots-clefs : </a:t>
            </a:r>
          </a:p>
          <a:p>
            <a:pPr algn="ctr"/>
            <a:endParaRPr lang="fr-FR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structuration des tâches, budget, planning</a:t>
            </a:r>
          </a:p>
          <a:p>
            <a:pPr algn="ctr"/>
            <a:endParaRPr lang="fr-FR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AutoShape 44"/>
          <p:cNvSpPr>
            <a:spLocks noChangeArrowheads="1"/>
          </p:cNvSpPr>
          <p:nvPr/>
        </p:nvSpPr>
        <p:spPr bwMode="auto">
          <a:xfrm>
            <a:off x="2646632" y="3140232"/>
            <a:ext cx="211989" cy="229739"/>
          </a:xfrm>
          <a:prstGeom prst="diamond">
            <a:avLst/>
          </a:prstGeom>
          <a:solidFill>
            <a:srgbClr val="CC0000"/>
          </a:solidFill>
          <a:ln w="1905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fr-FR" sz="160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67" name="AutoShape 44"/>
          <p:cNvSpPr>
            <a:spLocks noChangeArrowheads="1"/>
          </p:cNvSpPr>
          <p:nvPr/>
        </p:nvSpPr>
        <p:spPr bwMode="auto">
          <a:xfrm>
            <a:off x="3453855" y="3140232"/>
            <a:ext cx="211989" cy="229739"/>
          </a:xfrm>
          <a:prstGeom prst="diamond">
            <a:avLst/>
          </a:prstGeom>
          <a:solidFill>
            <a:srgbClr val="CC0000"/>
          </a:solidFill>
          <a:ln w="1905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fr-FR" sz="160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68" name="AutoShape 44"/>
          <p:cNvSpPr>
            <a:spLocks noChangeArrowheads="1"/>
          </p:cNvSpPr>
          <p:nvPr/>
        </p:nvSpPr>
        <p:spPr bwMode="auto">
          <a:xfrm>
            <a:off x="4642591" y="3140232"/>
            <a:ext cx="211989" cy="229739"/>
          </a:xfrm>
          <a:prstGeom prst="diamond">
            <a:avLst/>
          </a:prstGeom>
          <a:solidFill>
            <a:srgbClr val="CC0000"/>
          </a:solidFill>
          <a:ln w="1905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fr-FR" sz="1600">
              <a:latin typeface="Arial" panose="020B0604020202020204" pitchFamily="34" charset="0"/>
              <a:cs typeface="Arial" pitchFamily="34" charset="0"/>
            </a:endParaRPr>
          </a:p>
        </p:txBody>
      </p:sp>
      <p:cxnSp>
        <p:nvCxnSpPr>
          <p:cNvPr id="69" name="Connecteur droit 68"/>
          <p:cNvCxnSpPr>
            <a:stCxn id="59" idx="0"/>
            <a:endCxn id="38" idx="2"/>
          </p:cNvCxnSpPr>
          <p:nvPr/>
        </p:nvCxnSpPr>
        <p:spPr>
          <a:xfrm flipV="1">
            <a:off x="919656" y="3047983"/>
            <a:ext cx="18969" cy="473062"/>
          </a:xfrm>
          <a:prstGeom prst="line">
            <a:avLst/>
          </a:prstGeom>
          <a:ln w="9525">
            <a:solidFill>
              <a:schemeClr val="accent5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V="1">
            <a:off x="2192724" y="3058308"/>
            <a:ext cx="0" cy="469836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V="1">
            <a:off x="3150631" y="3058575"/>
            <a:ext cx="0" cy="462470"/>
          </a:xfrm>
          <a:prstGeom prst="line">
            <a:avLst/>
          </a:prstGeom>
          <a:ln w="9525">
            <a:solidFill>
              <a:srgbClr val="FF89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4295941" y="3064639"/>
            <a:ext cx="0" cy="467232"/>
          </a:xfrm>
          <a:prstGeom prst="line">
            <a:avLst/>
          </a:prstGeom>
          <a:ln w="9525">
            <a:solidFill>
              <a:srgbClr val="FF89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V="1">
            <a:off x="2752626" y="3370730"/>
            <a:ext cx="0" cy="1808806"/>
          </a:xfrm>
          <a:prstGeom prst="line">
            <a:avLst/>
          </a:prstGeom>
          <a:ln w="952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3889506" y="2814231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(du projet)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Line 2"/>
          <p:cNvSpPr>
            <a:spLocks noChangeShapeType="1"/>
          </p:cNvSpPr>
          <p:nvPr/>
        </p:nvSpPr>
        <p:spPr bwMode="auto">
          <a:xfrm>
            <a:off x="2440359" y="88690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8" name="Text Box 3"/>
          <p:cNvSpPr txBox="1">
            <a:spLocks noChangeArrowheads="1"/>
          </p:cNvSpPr>
          <p:nvPr/>
        </p:nvSpPr>
        <p:spPr bwMode="auto">
          <a:xfrm>
            <a:off x="2440358" y="131818"/>
            <a:ext cx="49224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C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Démarrage :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construire le référentiel de gestion du 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0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83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263" y="1838513"/>
            <a:ext cx="8497887" cy="3138487"/>
          </a:xfrm>
        </p:spPr>
        <p:txBody>
          <a:bodyPr rtlCol="0">
            <a:normAutofit/>
          </a:bodyPr>
          <a:lstStyle/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Fondements historiques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43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2440359" y="88690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440358" y="131818"/>
            <a:ext cx="49224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C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Démarrage :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construire le référentiel de gestion du 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40359" y="903971"/>
            <a:ext cx="637979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C.3 </a:t>
            </a:r>
            <a:r>
              <a:rPr lang="fr-FR" altLang="fr-FR" sz="16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Les éléments de </a:t>
            </a: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structuration, d’organisation </a:t>
            </a:r>
            <a:r>
              <a:rPr lang="fr-FR" altLang="fr-FR" sz="16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du projet : tâches, responsabilités </a:t>
            </a:r>
            <a:r>
              <a:rPr lang="fr-FR" altLang="fr-FR" sz="1600" b="1" dirty="0" err="1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etc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  <a:p>
            <a:pPr defTabSz="914400">
              <a:spcBef>
                <a:spcPct val="50000"/>
              </a:spcBef>
              <a:buFontTx/>
              <a:buNone/>
            </a:pP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2440359" y="1472982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2440358" y="75513"/>
            <a:ext cx="0" cy="1558025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42926" y="2779502"/>
            <a:ext cx="679612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</a:pPr>
            <a:endParaRPr lang="fr-FR" altLang="fr-FR" sz="1200" b="1" dirty="0" smtClean="0">
              <a:solidFill>
                <a:srgbClr val="96172E"/>
              </a:solidFill>
              <a:latin typeface="Arial" charset="0"/>
            </a:endParaRPr>
          </a:p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200" b="1" dirty="0" smtClean="0">
                <a:solidFill>
                  <a:srgbClr val="96172E"/>
                </a:solidFill>
                <a:latin typeface="Arial" charset="0"/>
              </a:rPr>
              <a:t>  </a:t>
            </a:r>
            <a:r>
              <a:rPr lang="en-US" altLang="fr-FR" sz="1200" b="1" dirty="0">
                <a:solidFill>
                  <a:srgbClr val="96172E"/>
                </a:solidFill>
                <a:latin typeface="Arial" charset="0"/>
              </a:rPr>
              <a:t>1912 : "Principles of scientific management" (F. Taylor)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 Scission </a:t>
            </a:r>
            <a:r>
              <a:rPr lang="fr-FR" altLang="fr-FR" sz="1200" b="1" dirty="0">
                <a:latin typeface="Arial" charset="0"/>
              </a:rPr>
              <a:t>du travail entre exécutants et organisateurs qui définissent :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>
                <a:latin typeface="Arial" charset="0"/>
              </a:rPr>
              <a:t>  </a:t>
            </a:r>
            <a:endParaRPr lang="fr-FR" altLang="fr-FR" sz="600" b="1" dirty="0">
              <a:latin typeface="Arial" charset="0"/>
            </a:endParaRPr>
          </a:p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200" b="1" dirty="0">
                <a:solidFill>
                  <a:srgbClr val="92241E"/>
                </a:solidFill>
                <a:latin typeface="Arial" charset="0"/>
              </a:rPr>
              <a:t>  1913 : mise en œuvre du Taylorisme (H. Ford)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 </a:t>
            </a:r>
            <a:r>
              <a:rPr lang="fr-FR" altLang="fr-FR" sz="1200" b="1" dirty="0">
                <a:latin typeface="Arial" charset="0"/>
              </a:rPr>
              <a:t>- </a:t>
            </a:r>
            <a:r>
              <a:rPr lang="fr-FR" altLang="fr-FR" sz="1200" b="1" dirty="0" smtClean="0">
                <a:latin typeface="Arial" charset="0"/>
              </a:rPr>
              <a:t>Standardisation </a:t>
            </a:r>
            <a:r>
              <a:rPr lang="fr-FR" altLang="fr-FR" sz="1200" b="1" dirty="0">
                <a:latin typeface="Arial" charset="0"/>
              </a:rPr>
              <a:t>du produit pour diminuer les coûts, </a:t>
            </a:r>
            <a:endParaRPr lang="fr-FR" altLang="fr-FR" sz="1200" b="1" dirty="0" smtClean="0">
              <a:latin typeface="Arial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 - Parcellisation </a:t>
            </a:r>
            <a:r>
              <a:rPr lang="fr-FR" altLang="fr-FR" sz="1200" b="1" dirty="0">
                <a:latin typeface="Arial" charset="0"/>
              </a:rPr>
              <a:t>des </a:t>
            </a:r>
            <a:r>
              <a:rPr lang="fr-FR" altLang="fr-FR" sz="1200" b="1" dirty="0" smtClean="0">
                <a:latin typeface="Arial" charset="0"/>
              </a:rPr>
              <a:t>tâches</a:t>
            </a:r>
            <a:r>
              <a:rPr lang="fr-FR" altLang="fr-FR" sz="1200" b="1" dirty="0">
                <a:latin typeface="Arial" charset="0"/>
              </a:rPr>
              <a:t> </a:t>
            </a:r>
            <a:r>
              <a:rPr lang="fr-FR" altLang="fr-FR" sz="1200" b="1" dirty="0" smtClean="0">
                <a:latin typeface="Arial" charset="0"/>
              </a:rPr>
              <a:t>(</a:t>
            </a:r>
            <a:r>
              <a:rPr lang="fr-FR" altLang="fr-FR" sz="1200" b="1" dirty="0" smtClean="0">
                <a:latin typeface="Arial" charset="0"/>
              </a:rPr>
              <a:t>chaîne </a:t>
            </a:r>
            <a:r>
              <a:rPr lang="fr-FR" altLang="fr-FR" sz="1200" b="1" dirty="0">
                <a:latin typeface="Arial" charset="0"/>
              </a:rPr>
              <a:t>de </a:t>
            </a:r>
            <a:r>
              <a:rPr lang="fr-FR" altLang="fr-FR" sz="1200" b="1" dirty="0" smtClean="0">
                <a:latin typeface="Arial" charset="0"/>
              </a:rPr>
              <a:t>montage)</a:t>
            </a:r>
            <a:endParaRPr lang="fr-FR" altLang="fr-FR" sz="1200" b="1" dirty="0">
              <a:latin typeface="Arial" charset="0"/>
            </a:endParaRPr>
          </a:p>
        </p:txBody>
      </p:sp>
      <p:pic>
        <p:nvPicPr>
          <p:cNvPr id="10" name="Image 8" descr="Tay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6775" y="2018742"/>
            <a:ext cx="1277440" cy="195058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Image 9" descr="HenryFor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6775" y="4422180"/>
            <a:ext cx="1282700" cy="1654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50890" y="6610350"/>
            <a:ext cx="14285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None/>
            </a:pPr>
            <a:r>
              <a:rPr lang="fr-FR" altLang="fr-FR" sz="1200" dirty="0" smtClean="0">
                <a:latin typeface="Arial" charset="0"/>
              </a:rPr>
              <a:t>Source : </a:t>
            </a:r>
            <a:r>
              <a:rPr lang="fr-FR" altLang="fr-FR" sz="1200" dirty="0" err="1" smtClean="0">
                <a:latin typeface="Arial" charset="0"/>
              </a:rPr>
              <a:t>wikipedia</a:t>
            </a:r>
            <a:endParaRPr lang="fr-FR" altLang="fr-FR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64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263" y="1962868"/>
            <a:ext cx="8763472" cy="3138487"/>
          </a:xfrm>
        </p:spPr>
        <p:txBody>
          <a:bodyPr rtlCol="0">
            <a:normAutofit/>
          </a:bodyPr>
          <a:lstStyle/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>
                <a:solidFill>
                  <a:srgbClr val="96172E"/>
                </a:solidFill>
                <a:latin typeface="Arial" charset="0"/>
                <a:cs typeface="+mn-cs"/>
              </a:rPr>
              <a:t>Organigramme des </a:t>
            </a: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tâches (1/2) (W.B.S</a:t>
            </a:r>
            <a:r>
              <a:rPr lang="fr-FR" altLang="fr-FR" sz="1400" b="1" dirty="0">
                <a:solidFill>
                  <a:srgbClr val="96172E"/>
                </a:solidFill>
                <a:latin typeface="Arial" charset="0"/>
                <a:cs typeface="+mn-cs"/>
              </a:rPr>
              <a:t>. </a:t>
            </a:r>
            <a:r>
              <a:rPr lang="fr-FR" altLang="fr-FR" sz="1400" b="1" dirty="0" err="1">
                <a:solidFill>
                  <a:srgbClr val="96172E"/>
                </a:solidFill>
                <a:latin typeface="Arial" charset="0"/>
                <a:cs typeface="+mn-cs"/>
              </a:rPr>
              <a:t>Work</a:t>
            </a:r>
            <a:r>
              <a:rPr lang="fr-FR" altLang="fr-FR" sz="1400" b="1" dirty="0">
                <a:solidFill>
                  <a:srgbClr val="96172E"/>
                </a:solidFill>
                <a:latin typeface="Arial" charset="0"/>
                <a:cs typeface="+mn-cs"/>
              </a:rPr>
              <a:t> Breakdown </a:t>
            </a: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Structure, breakdown = décomposition)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44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2440359" y="88690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440358" y="131818"/>
            <a:ext cx="49224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C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Démarrage :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construire le référentiel de gestion du 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40359" y="903971"/>
            <a:ext cx="637979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C.3 </a:t>
            </a:r>
            <a:r>
              <a:rPr lang="fr-FR" altLang="fr-FR" sz="16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Les éléments de </a:t>
            </a: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structuration, d’organisation </a:t>
            </a:r>
            <a:r>
              <a:rPr lang="fr-FR" altLang="fr-FR" sz="16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du projet : tâches, responsabilités </a:t>
            </a:r>
            <a:r>
              <a:rPr lang="fr-FR" altLang="fr-FR" sz="1600" b="1" dirty="0" err="1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etc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  <a:p>
            <a:pPr defTabSz="914400">
              <a:spcBef>
                <a:spcPct val="50000"/>
              </a:spcBef>
              <a:buFontTx/>
              <a:buNone/>
            </a:pP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2440359" y="1472982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2440358" y="75513"/>
            <a:ext cx="0" cy="1558025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42926" y="2252822"/>
            <a:ext cx="6796128" cy="318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</a:pPr>
            <a:endParaRPr lang="fr-FR" altLang="fr-FR" sz="1200" b="1" dirty="0" smtClean="0">
              <a:solidFill>
                <a:srgbClr val="96172E"/>
              </a:solidFill>
              <a:latin typeface="Arial" charset="0"/>
            </a:endParaRPr>
          </a:p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200" b="1" dirty="0" smtClean="0">
                <a:solidFill>
                  <a:srgbClr val="96172E"/>
                </a:solidFill>
                <a:latin typeface="Arial" charset="0"/>
              </a:rPr>
              <a:t> Décomposer </a:t>
            </a:r>
            <a:r>
              <a:rPr lang="fr-FR" altLang="fr-FR" sz="1200" b="1" dirty="0">
                <a:solidFill>
                  <a:srgbClr val="96172E"/>
                </a:solidFill>
                <a:latin typeface="Arial" charset="0"/>
              </a:rPr>
              <a:t>de manière arborescente les objectifs en tâches (ou lots)  et </a:t>
            </a:r>
            <a:r>
              <a:rPr lang="fr-FR" altLang="fr-FR" sz="1200" b="1" dirty="0" smtClean="0">
                <a:solidFill>
                  <a:srgbClr val="96172E"/>
                </a:solidFill>
                <a:latin typeface="Arial" charset="0"/>
              </a:rPr>
              <a:t>sous-tâches</a:t>
            </a:r>
          </a:p>
          <a:p>
            <a:pPr defTabSz="914400" eaLnBrk="1" hangingPunct="1">
              <a:spcBef>
                <a:spcPct val="50000"/>
              </a:spcBef>
              <a:buClrTx/>
              <a:buSzTx/>
              <a:buNone/>
            </a:pPr>
            <a:endParaRPr lang="fr-FR" altLang="fr-FR" sz="1200" b="1" dirty="0">
              <a:solidFill>
                <a:srgbClr val="96172E"/>
              </a:solidFill>
              <a:latin typeface="Arial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On </a:t>
            </a:r>
            <a:r>
              <a:rPr lang="fr-FR" altLang="fr-FR" sz="1200" b="1" dirty="0">
                <a:latin typeface="Arial" charset="0"/>
              </a:rPr>
              <a:t>cherche :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une </a:t>
            </a:r>
            <a:r>
              <a:rPr lang="fr-FR" altLang="fr-FR" sz="1200" b="1" dirty="0">
                <a:latin typeface="Arial" charset="0"/>
              </a:rPr>
              <a:t>structuration homogène, 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une </a:t>
            </a:r>
            <a:r>
              <a:rPr lang="fr-FR" altLang="fr-FR" sz="1200" b="1" dirty="0">
                <a:latin typeface="Arial" charset="0"/>
              </a:rPr>
              <a:t>granulométrie suffisante, 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des </a:t>
            </a:r>
            <a:r>
              <a:rPr lang="fr-FR" altLang="fr-FR" sz="1200" b="1" dirty="0">
                <a:latin typeface="Arial" charset="0"/>
              </a:rPr>
              <a:t>interfaces limitées (1 tâche = 1 livrable</a:t>
            </a:r>
            <a:r>
              <a:rPr lang="fr-FR" altLang="fr-FR" sz="1200" b="1" dirty="0" smtClean="0">
                <a:latin typeface="Arial" charset="0"/>
              </a:rPr>
              <a:t>).</a:t>
            </a:r>
          </a:p>
          <a:p>
            <a:pPr marL="171450" indent="-171450" algn="just">
              <a:spcBef>
                <a:spcPct val="50000"/>
              </a:spcBef>
              <a:buFontTx/>
              <a:buChar char="-"/>
            </a:pPr>
            <a:endParaRPr lang="fr-FR" altLang="fr-FR" sz="1200" b="1" dirty="0">
              <a:latin typeface="Arial" charset="0"/>
            </a:endParaRPr>
          </a:p>
          <a:p>
            <a:pPr marL="171450" indent="-171450" algn="just">
              <a:spcBef>
                <a:spcPct val="50000"/>
              </a:spcBef>
              <a:buFontTx/>
              <a:buChar char="-"/>
            </a:pPr>
            <a:endParaRPr lang="fr-FR" altLang="fr-FR" sz="1200" b="1" dirty="0">
              <a:latin typeface="Arial" charset="0"/>
            </a:endParaRPr>
          </a:p>
          <a:p>
            <a:pPr marL="171450" indent="-171450" algn="just">
              <a:spcBef>
                <a:spcPct val="50000"/>
              </a:spcBef>
              <a:buFontTx/>
              <a:buChar char="-"/>
            </a:pPr>
            <a:endParaRPr lang="fr-FR" altLang="fr-FR" sz="1200" b="1" dirty="0">
              <a:latin typeface="Arial" charset="0"/>
            </a:endParaRPr>
          </a:p>
          <a:p>
            <a:pPr algn="just">
              <a:spcBef>
                <a:spcPct val="50000"/>
              </a:spcBef>
              <a:buNone/>
            </a:pPr>
            <a:endParaRPr lang="fr-FR" altLang="fr-FR" sz="600" b="1" dirty="0">
              <a:latin typeface="Arial" charset="0"/>
            </a:endParaRPr>
          </a:p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200" b="1" dirty="0">
                <a:solidFill>
                  <a:srgbClr val="92241E"/>
                </a:solidFill>
                <a:latin typeface="Arial" charset="0"/>
              </a:rPr>
              <a:t>  Les tâches </a:t>
            </a:r>
            <a:r>
              <a:rPr lang="fr-FR" altLang="fr-FR" sz="1200" b="1" dirty="0" smtClean="0">
                <a:solidFill>
                  <a:srgbClr val="92241E"/>
                </a:solidFill>
                <a:latin typeface="Arial" charset="0"/>
              </a:rPr>
              <a:t>couvrent </a:t>
            </a:r>
            <a:r>
              <a:rPr lang="fr-FR" altLang="fr-FR" sz="1200" b="1" dirty="0">
                <a:solidFill>
                  <a:srgbClr val="92241E"/>
                </a:solidFill>
                <a:latin typeface="Arial" charset="0"/>
              </a:rPr>
              <a:t>la totalité du projet (technique + gestion de projet</a:t>
            </a:r>
            <a:r>
              <a:rPr lang="fr-FR" altLang="fr-FR" sz="1200" b="1" dirty="0" smtClean="0">
                <a:solidFill>
                  <a:srgbClr val="92241E"/>
                </a:solidFill>
                <a:latin typeface="Arial" charset="0"/>
              </a:rPr>
              <a:t>).</a:t>
            </a:r>
            <a:endParaRPr lang="fr-FR" altLang="fr-FR" sz="1200" b="1" dirty="0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868" y="2943741"/>
            <a:ext cx="4769282" cy="179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51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0233" y="2299359"/>
            <a:ext cx="5165737" cy="389276"/>
          </a:xfrm>
        </p:spPr>
        <p:txBody>
          <a:bodyPr rtlCol="0">
            <a:normAutofit fontScale="92500"/>
          </a:bodyPr>
          <a:lstStyle/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200" b="1" dirty="0" smtClean="0">
                <a:solidFill>
                  <a:srgbClr val="96172E"/>
                </a:solidFill>
                <a:latin typeface="Arial" charset="0"/>
                <a:cs typeface="+mn-cs"/>
              </a:rPr>
              <a:t>Exemple d’organigramme </a:t>
            </a:r>
            <a:r>
              <a:rPr lang="fr-FR" altLang="fr-FR" sz="1200" b="1" dirty="0">
                <a:solidFill>
                  <a:srgbClr val="96172E"/>
                </a:solidFill>
                <a:latin typeface="Arial" charset="0"/>
                <a:cs typeface="+mn-cs"/>
              </a:rPr>
              <a:t>des </a:t>
            </a:r>
            <a:r>
              <a:rPr lang="fr-FR" altLang="fr-FR" sz="1200" b="1" dirty="0" smtClean="0">
                <a:solidFill>
                  <a:srgbClr val="96172E"/>
                </a:solidFill>
                <a:latin typeface="Arial" charset="0"/>
                <a:cs typeface="+mn-cs"/>
              </a:rPr>
              <a:t>tâches pour construire une maison</a:t>
            </a: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45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2440359" y="88690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440358" y="131818"/>
            <a:ext cx="49224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C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Démarrage :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construire le référentiel de gestion du 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40359" y="903971"/>
            <a:ext cx="637979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C.3 </a:t>
            </a:r>
            <a:r>
              <a:rPr lang="fr-FR" altLang="fr-FR" sz="16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Les éléments de </a:t>
            </a: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structuration, d’organisation </a:t>
            </a:r>
            <a:r>
              <a:rPr lang="fr-FR" altLang="fr-FR" sz="16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du projet : tâches, responsabilités </a:t>
            </a:r>
            <a:r>
              <a:rPr lang="fr-FR" altLang="fr-FR" sz="1600" b="1" dirty="0" err="1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etc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  <a:p>
            <a:pPr defTabSz="914400">
              <a:spcBef>
                <a:spcPct val="50000"/>
              </a:spcBef>
              <a:buFontTx/>
              <a:buNone/>
            </a:pP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2440359" y="1472982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2440358" y="75513"/>
            <a:ext cx="0" cy="1558025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1562450" y="2757824"/>
            <a:ext cx="6150238" cy="3669753"/>
            <a:chOff x="1750762" y="2183618"/>
            <a:chExt cx="7223546" cy="4550079"/>
          </a:xfrm>
        </p:grpSpPr>
        <p:cxnSp>
          <p:nvCxnSpPr>
            <p:cNvPr id="37" name="Connecteur droit 36"/>
            <p:cNvCxnSpPr/>
            <p:nvPr/>
          </p:nvCxnSpPr>
          <p:spPr bwMode="auto">
            <a:xfrm flipH="1">
              <a:off x="5353878" y="2378987"/>
              <a:ext cx="0" cy="324000"/>
            </a:xfrm>
            <a:prstGeom prst="line">
              <a:avLst/>
            </a:prstGeom>
            <a:solidFill>
              <a:srgbClr val="A5002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4200937" y="2183618"/>
              <a:ext cx="2327522" cy="3279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Construire une maison</a:t>
              </a:r>
            </a:p>
          </p:txBody>
        </p:sp>
        <p:cxnSp>
          <p:nvCxnSpPr>
            <p:cNvPr id="38" name="Connecteur droit 37"/>
            <p:cNvCxnSpPr/>
            <p:nvPr/>
          </p:nvCxnSpPr>
          <p:spPr bwMode="auto">
            <a:xfrm flipH="1">
              <a:off x="2252863" y="2716692"/>
              <a:ext cx="6120000" cy="0"/>
            </a:xfrm>
            <a:prstGeom prst="line">
              <a:avLst/>
            </a:prstGeom>
            <a:solidFill>
              <a:srgbClr val="A5002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Rectangle 38"/>
            <p:cNvSpPr/>
            <p:nvPr/>
          </p:nvSpPr>
          <p:spPr bwMode="auto">
            <a:xfrm>
              <a:off x="1750762" y="3034885"/>
              <a:ext cx="1013647" cy="544794"/>
            </a:xfrm>
            <a:prstGeom prst="rect">
              <a:avLst/>
            </a:prstGeom>
            <a:solidFill>
              <a:srgbClr val="800080">
                <a:alpha val="74902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Lot 1</a:t>
              </a:r>
              <a:b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Fondation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3138679" y="3034885"/>
              <a:ext cx="1177445" cy="544794"/>
            </a:xfrm>
            <a:prstGeom prst="rect">
              <a:avLst/>
            </a:prstGeom>
            <a:solidFill>
              <a:srgbClr val="003399">
                <a:alpha val="74902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Lot 2</a:t>
              </a:r>
              <a:b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Gros œuvre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821060" y="3034885"/>
              <a:ext cx="1021178" cy="544794"/>
            </a:xfrm>
            <a:prstGeom prst="rect">
              <a:avLst/>
            </a:prstGeom>
            <a:solidFill>
              <a:srgbClr val="008000">
                <a:alpha val="74902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Lot 3</a:t>
              </a:r>
              <a:b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kumimoji="0" lang="fr-FR" sz="1200" b="0" i="0" u="none" strike="noStrike" cap="none" normalizeH="0" baseline="3000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nd</a:t>
              </a: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œuvre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6379818" y="3034885"/>
              <a:ext cx="883738" cy="544794"/>
            </a:xfrm>
            <a:prstGeom prst="rect">
              <a:avLst/>
            </a:prstGeom>
            <a:solidFill>
              <a:srgbClr val="FFFF00">
                <a:alpha val="7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Lot 4</a:t>
              </a:r>
              <a:b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Finitions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7742262" y="3034885"/>
              <a:ext cx="1232046" cy="54479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Lot 5</a:t>
              </a:r>
              <a:b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Coordination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114970" y="3866459"/>
              <a:ext cx="765124" cy="544794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Lot 2.1</a:t>
              </a:r>
              <a:b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Murs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114970" y="4645024"/>
              <a:ext cx="765124" cy="544794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Lot 2.2</a:t>
              </a:r>
              <a:b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Dalles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141756" y="5410337"/>
              <a:ext cx="1053185" cy="544794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Lot 2.3</a:t>
              </a:r>
              <a:b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Charpente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3152886" y="6188903"/>
              <a:ext cx="1104019" cy="544794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Lot 2.4</a:t>
              </a:r>
              <a:b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Couverture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6378150" y="3866459"/>
              <a:ext cx="883738" cy="544794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Lot 4.1</a:t>
              </a:r>
              <a:b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Peinture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361379" y="4645024"/>
              <a:ext cx="765124" cy="544794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Lot 4.2</a:t>
              </a:r>
              <a:b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Sols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4808969" y="3866459"/>
              <a:ext cx="1053185" cy="544794"/>
            </a:xfrm>
            <a:prstGeom prst="rect">
              <a:avLst/>
            </a:prstGeom>
            <a:solidFill>
              <a:srgbClr val="008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Lot 3.1</a:t>
              </a:r>
              <a:b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Huisseries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4819698" y="4645024"/>
              <a:ext cx="883738" cy="544794"/>
            </a:xfrm>
            <a:prstGeom prst="rect">
              <a:avLst/>
            </a:prstGeom>
            <a:solidFill>
              <a:srgbClr val="008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Lot 3.2</a:t>
              </a:r>
              <a:b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Isolation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4826482" y="5410337"/>
              <a:ext cx="994820" cy="544794"/>
            </a:xfrm>
            <a:prstGeom prst="rect">
              <a:avLst/>
            </a:prstGeom>
            <a:solidFill>
              <a:srgbClr val="008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Lot 3.3</a:t>
              </a:r>
              <a:b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Electricité</a:t>
              </a: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829639" y="6188902"/>
              <a:ext cx="1023061" cy="544794"/>
            </a:xfrm>
            <a:prstGeom prst="rect">
              <a:avLst/>
            </a:prstGeom>
            <a:solidFill>
              <a:srgbClr val="008000">
                <a:alpha val="2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Lot 3.4</a:t>
              </a:r>
              <a:b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Plomberie</a:t>
              </a:r>
            </a:p>
          </p:txBody>
        </p:sp>
        <p:grpSp>
          <p:nvGrpSpPr>
            <p:cNvPr id="54" name="Groupe 53"/>
            <p:cNvGrpSpPr/>
            <p:nvPr/>
          </p:nvGrpSpPr>
          <p:grpSpPr>
            <a:xfrm>
              <a:off x="2981720" y="3280779"/>
              <a:ext cx="108000" cy="3173754"/>
              <a:chOff x="2941964" y="2909723"/>
              <a:chExt cx="108000" cy="3173754"/>
            </a:xfrm>
          </p:grpSpPr>
          <p:cxnSp>
            <p:nvCxnSpPr>
              <p:cNvPr id="71" name="Connecteur droit 70"/>
              <p:cNvCxnSpPr/>
              <p:nvPr/>
            </p:nvCxnSpPr>
            <p:spPr bwMode="auto">
              <a:xfrm flipH="1">
                <a:off x="2941964" y="2909723"/>
                <a:ext cx="108000" cy="0"/>
              </a:xfrm>
              <a:prstGeom prst="line">
                <a:avLst/>
              </a:prstGeom>
              <a:solidFill>
                <a:srgbClr val="A5002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Connecteur droit 71"/>
              <p:cNvCxnSpPr/>
              <p:nvPr/>
            </p:nvCxnSpPr>
            <p:spPr bwMode="auto">
              <a:xfrm>
                <a:off x="2941964" y="2915477"/>
                <a:ext cx="1" cy="3168000"/>
              </a:xfrm>
              <a:prstGeom prst="line">
                <a:avLst/>
              </a:prstGeom>
              <a:solidFill>
                <a:srgbClr val="A5002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" name="Connecteur droit 72"/>
              <p:cNvCxnSpPr/>
              <p:nvPr/>
            </p:nvCxnSpPr>
            <p:spPr bwMode="auto">
              <a:xfrm flipH="1">
                <a:off x="2941964" y="3741297"/>
                <a:ext cx="108000" cy="0"/>
              </a:xfrm>
              <a:prstGeom prst="line">
                <a:avLst/>
              </a:prstGeom>
              <a:solidFill>
                <a:srgbClr val="A5002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" name="Connecteur droit 73"/>
              <p:cNvCxnSpPr/>
              <p:nvPr/>
            </p:nvCxnSpPr>
            <p:spPr bwMode="auto">
              <a:xfrm flipH="1">
                <a:off x="2941964" y="4519862"/>
                <a:ext cx="108000" cy="0"/>
              </a:xfrm>
              <a:prstGeom prst="line">
                <a:avLst/>
              </a:prstGeom>
              <a:solidFill>
                <a:srgbClr val="A5002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Connecteur droit 74"/>
              <p:cNvCxnSpPr/>
              <p:nvPr/>
            </p:nvCxnSpPr>
            <p:spPr bwMode="auto">
              <a:xfrm flipH="1">
                <a:off x="2941964" y="5285175"/>
                <a:ext cx="108000" cy="0"/>
              </a:xfrm>
              <a:prstGeom prst="line">
                <a:avLst/>
              </a:prstGeom>
              <a:solidFill>
                <a:srgbClr val="A5002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" name="Connecteur droit 75"/>
              <p:cNvCxnSpPr/>
              <p:nvPr/>
            </p:nvCxnSpPr>
            <p:spPr bwMode="auto">
              <a:xfrm flipH="1">
                <a:off x="2941964" y="6063740"/>
                <a:ext cx="108000" cy="0"/>
              </a:xfrm>
              <a:prstGeom prst="line">
                <a:avLst/>
              </a:prstGeom>
              <a:solidFill>
                <a:srgbClr val="A5002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5" name="Groupe 54"/>
            <p:cNvGrpSpPr/>
            <p:nvPr/>
          </p:nvGrpSpPr>
          <p:grpSpPr>
            <a:xfrm>
              <a:off x="4684625" y="3280779"/>
              <a:ext cx="108000" cy="3173754"/>
              <a:chOff x="2941964" y="2909723"/>
              <a:chExt cx="108000" cy="3173754"/>
            </a:xfrm>
          </p:grpSpPr>
          <p:cxnSp>
            <p:nvCxnSpPr>
              <p:cNvPr id="65" name="Connecteur droit 64"/>
              <p:cNvCxnSpPr/>
              <p:nvPr/>
            </p:nvCxnSpPr>
            <p:spPr bwMode="auto">
              <a:xfrm flipH="1">
                <a:off x="2941964" y="2909723"/>
                <a:ext cx="108000" cy="0"/>
              </a:xfrm>
              <a:prstGeom prst="line">
                <a:avLst/>
              </a:prstGeom>
              <a:solidFill>
                <a:srgbClr val="A5002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Connecteur droit 65"/>
              <p:cNvCxnSpPr/>
              <p:nvPr/>
            </p:nvCxnSpPr>
            <p:spPr bwMode="auto">
              <a:xfrm>
                <a:off x="2941964" y="2915477"/>
                <a:ext cx="1" cy="3168000"/>
              </a:xfrm>
              <a:prstGeom prst="line">
                <a:avLst/>
              </a:prstGeom>
              <a:solidFill>
                <a:srgbClr val="A5002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Connecteur droit 66"/>
              <p:cNvCxnSpPr/>
              <p:nvPr/>
            </p:nvCxnSpPr>
            <p:spPr bwMode="auto">
              <a:xfrm flipH="1">
                <a:off x="2941964" y="3741297"/>
                <a:ext cx="108000" cy="0"/>
              </a:xfrm>
              <a:prstGeom prst="line">
                <a:avLst/>
              </a:prstGeom>
              <a:solidFill>
                <a:srgbClr val="A5002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Connecteur droit 67"/>
              <p:cNvCxnSpPr/>
              <p:nvPr/>
            </p:nvCxnSpPr>
            <p:spPr bwMode="auto">
              <a:xfrm flipH="1">
                <a:off x="2941964" y="4519862"/>
                <a:ext cx="108000" cy="0"/>
              </a:xfrm>
              <a:prstGeom prst="line">
                <a:avLst/>
              </a:prstGeom>
              <a:solidFill>
                <a:srgbClr val="A5002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Connecteur droit 68"/>
              <p:cNvCxnSpPr/>
              <p:nvPr/>
            </p:nvCxnSpPr>
            <p:spPr bwMode="auto">
              <a:xfrm flipH="1">
                <a:off x="2941964" y="5285175"/>
                <a:ext cx="108000" cy="0"/>
              </a:xfrm>
              <a:prstGeom prst="line">
                <a:avLst/>
              </a:prstGeom>
              <a:solidFill>
                <a:srgbClr val="A5002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Connecteur droit 69"/>
              <p:cNvCxnSpPr/>
              <p:nvPr/>
            </p:nvCxnSpPr>
            <p:spPr bwMode="auto">
              <a:xfrm flipH="1">
                <a:off x="2941964" y="6063740"/>
                <a:ext cx="108000" cy="0"/>
              </a:xfrm>
              <a:prstGeom prst="line">
                <a:avLst/>
              </a:prstGeom>
              <a:solidFill>
                <a:srgbClr val="A5002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56" name="Connecteur droit 55"/>
            <p:cNvCxnSpPr/>
            <p:nvPr/>
          </p:nvCxnSpPr>
          <p:spPr bwMode="auto">
            <a:xfrm flipH="1">
              <a:off x="6228504" y="3280779"/>
              <a:ext cx="108000" cy="0"/>
            </a:xfrm>
            <a:prstGeom prst="line">
              <a:avLst/>
            </a:prstGeom>
            <a:solidFill>
              <a:srgbClr val="A5002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Connecteur droit 56"/>
            <p:cNvCxnSpPr/>
            <p:nvPr/>
          </p:nvCxnSpPr>
          <p:spPr bwMode="auto">
            <a:xfrm>
              <a:off x="6228504" y="3286533"/>
              <a:ext cx="1" cy="1620000"/>
            </a:xfrm>
            <a:prstGeom prst="line">
              <a:avLst/>
            </a:prstGeom>
            <a:solidFill>
              <a:srgbClr val="A5002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Connecteur droit 57"/>
            <p:cNvCxnSpPr/>
            <p:nvPr/>
          </p:nvCxnSpPr>
          <p:spPr bwMode="auto">
            <a:xfrm flipH="1">
              <a:off x="6228504" y="4112353"/>
              <a:ext cx="108000" cy="0"/>
            </a:xfrm>
            <a:prstGeom prst="line">
              <a:avLst/>
            </a:prstGeom>
            <a:solidFill>
              <a:srgbClr val="A5002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Connecteur droit 58"/>
            <p:cNvCxnSpPr/>
            <p:nvPr/>
          </p:nvCxnSpPr>
          <p:spPr bwMode="auto">
            <a:xfrm flipH="1">
              <a:off x="6228504" y="4890918"/>
              <a:ext cx="108000" cy="0"/>
            </a:xfrm>
            <a:prstGeom prst="line">
              <a:avLst/>
            </a:prstGeom>
            <a:solidFill>
              <a:srgbClr val="A5002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Connecteur droit 59"/>
            <p:cNvCxnSpPr/>
            <p:nvPr/>
          </p:nvCxnSpPr>
          <p:spPr bwMode="auto">
            <a:xfrm flipH="1">
              <a:off x="2259494" y="2716915"/>
              <a:ext cx="0" cy="252000"/>
            </a:xfrm>
            <a:prstGeom prst="line">
              <a:avLst/>
            </a:prstGeom>
            <a:solidFill>
              <a:srgbClr val="A5002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Connecteur droit 60"/>
            <p:cNvCxnSpPr/>
            <p:nvPr/>
          </p:nvCxnSpPr>
          <p:spPr bwMode="auto">
            <a:xfrm flipH="1">
              <a:off x="3763615" y="2710289"/>
              <a:ext cx="0" cy="252000"/>
            </a:xfrm>
            <a:prstGeom prst="line">
              <a:avLst/>
            </a:prstGeom>
            <a:solidFill>
              <a:srgbClr val="A5002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Connecteur droit 61"/>
            <p:cNvCxnSpPr/>
            <p:nvPr/>
          </p:nvCxnSpPr>
          <p:spPr bwMode="auto">
            <a:xfrm flipH="1">
              <a:off x="5353878" y="2723542"/>
              <a:ext cx="0" cy="252000"/>
            </a:xfrm>
            <a:prstGeom prst="line">
              <a:avLst/>
            </a:prstGeom>
            <a:solidFill>
              <a:srgbClr val="A5002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Connecteur droit 62"/>
            <p:cNvCxnSpPr/>
            <p:nvPr/>
          </p:nvCxnSpPr>
          <p:spPr bwMode="auto">
            <a:xfrm flipH="1">
              <a:off x="8375372" y="2723541"/>
              <a:ext cx="0" cy="252000"/>
            </a:xfrm>
            <a:prstGeom prst="line">
              <a:avLst/>
            </a:prstGeom>
            <a:solidFill>
              <a:srgbClr val="A5002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Connecteur droit 63"/>
            <p:cNvCxnSpPr/>
            <p:nvPr/>
          </p:nvCxnSpPr>
          <p:spPr bwMode="auto">
            <a:xfrm flipH="1">
              <a:off x="6838120" y="2710289"/>
              <a:ext cx="0" cy="252000"/>
            </a:xfrm>
            <a:prstGeom prst="line">
              <a:avLst/>
            </a:prstGeom>
            <a:solidFill>
              <a:srgbClr val="A5002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7" name="Espace réservé du contenu 2"/>
          <p:cNvSpPr txBox="1">
            <a:spLocks/>
          </p:cNvSpPr>
          <p:nvPr/>
        </p:nvSpPr>
        <p:spPr bwMode="auto">
          <a:xfrm>
            <a:off x="401513" y="1947023"/>
            <a:ext cx="8497887" cy="35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172E"/>
              </a:buClr>
              <a:buSzPct val="150000"/>
              <a:buFont typeface="Arial"/>
              <a:buChar char="•"/>
              <a:defRPr sz="2400" kern="1200">
                <a:solidFill>
                  <a:srgbClr val="595959"/>
                </a:solidFill>
                <a:latin typeface="Tahoma"/>
                <a:ea typeface="ＭＳ Ｐゴシック" charset="0"/>
                <a:cs typeface="Tahoma"/>
              </a:defRPr>
            </a:lvl1pPr>
            <a:lvl2pPr marL="627063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Arial" charset="0"/>
              <a:buChar char="•"/>
              <a:defRPr sz="2200" kern="1200">
                <a:solidFill>
                  <a:srgbClr val="595959"/>
                </a:solidFill>
                <a:latin typeface="Tahoma"/>
                <a:ea typeface="ＭＳ Ｐゴシック" charset="0"/>
                <a:cs typeface="Tahoma"/>
              </a:defRPr>
            </a:lvl2pPr>
            <a:lvl3pPr marL="890588" indent="-2635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charset="0"/>
              <a:buChar char="o"/>
              <a:defRPr sz="2000" kern="1200">
                <a:solidFill>
                  <a:srgbClr val="595959"/>
                </a:solidFill>
                <a:latin typeface="Tahoma"/>
                <a:ea typeface="ＭＳ Ｐゴシック" charset="0"/>
                <a:cs typeface="Tahoma"/>
              </a:defRPr>
            </a:lvl3pPr>
            <a:lvl4pPr marL="1071563" indent="-1809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–"/>
              <a:defRPr kern="1200">
                <a:solidFill>
                  <a:srgbClr val="595959"/>
                </a:solidFill>
                <a:latin typeface="Tahoma"/>
                <a:ea typeface="ＭＳ Ｐゴシック" charset="0"/>
                <a:cs typeface="Tahoma"/>
              </a:defRPr>
            </a:lvl4pPr>
            <a:lvl5pPr marL="1435100" indent="-2635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Lucida Grande" charset="0"/>
              <a:defRPr sz="1600" kern="1200">
                <a:solidFill>
                  <a:srgbClr val="595959"/>
                </a:solidFill>
                <a:latin typeface="Tahoma"/>
                <a:ea typeface="ＭＳ Ｐゴシック" charset="0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Organigramme des tâches (2/2) (W.B.S. </a:t>
            </a:r>
            <a:r>
              <a:rPr lang="fr-FR" altLang="fr-FR" sz="1400" b="1" dirty="0" err="1" smtClean="0">
                <a:solidFill>
                  <a:srgbClr val="96172E"/>
                </a:solidFill>
                <a:latin typeface="Arial" charset="0"/>
                <a:cs typeface="+mn-cs"/>
              </a:rPr>
              <a:t>Work</a:t>
            </a: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 Breakdown Structure, breakdown = décomposition)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283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263" y="2160373"/>
            <a:ext cx="8497887" cy="3138487"/>
          </a:xfrm>
        </p:spPr>
        <p:txBody>
          <a:bodyPr rtlCol="0">
            <a:normAutofit/>
          </a:bodyPr>
          <a:lstStyle/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>
                <a:solidFill>
                  <a:srgbClr val="96172E"/>
                </a:solidFill>
                <a:latin typeface="Arial" charset="0"/>
                <a:cs typeface="+mn-cs"/>
              </a:rPr>
              <a:t>Organigramme des responsabilités </a:t>
            </a: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(O.B.S</a:t>
            </a:r>
            <a:r>
              <a:rPr lang="fr-FR" altLang="fr-FR" sz="1400" b="1" dirty="0">
                <a:solidFill>
                  <a:srgbClr val="96172E"/>
                </a:solidFill>
                <a:latin typeface="Arial" charset="0"/>
                <a:cs typeface="+mn-cs"/>
              </a:rPr>
              <a:t>. </a:t>
            </a: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Organisation Breakdown Structure)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46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2440359" y="88690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440358" y="131818"/>
            <a:ext cx="49224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C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Démarrage :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construire le référentiel de gestion du 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40359" y="903971"/>
            <a:ext cx="637979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C.3 </a:t>
            </a:r>
            <a:r>
              <a:rPr lang="fr-FR" altLang="fr-FR" sz="16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Les éléments de </a:t>
            </a: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structuration, d’organisation </a:t>
            </a:r>
            <a:r>
              <a:rPr lang="fr-FR" altLang="fr-FR" sz="16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du projet : tâches, responsabilités </a:t>
            </a:r>
            <a:r>
              <a:rPr lang="fr-FR" altLang="fr-FR" sz="1600" b="1" dirty="0" err="1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etc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  <a:p>
            <a:pPr defTabSz="914400">
              <a:spcBef>
                <a:spcPct val="50000"/>
              </a:spcBef>
              <a:buFontTx/>
              <a:buNone/>
            </a:pP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2440359" y="1472982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2440358" y="75513"/>
            <a:ext cx="0" cy="1558025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42926" y="2450327"/>
            <a:ext cx="3165880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</a:pPr>
            <a:endParaRPr lang="fr-FR" altLang="fr-FR" sz="1200" b="1" dirty="0" smtClean="0">
              <a:latin typeface="Arial" charset="0"/>
            </a:endParaRPr>
          </a:p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200" b="1" dirty="0" smtClean="0">
                <a:latin typeface="Arial" charset="0"/>
              </a:rPr>
              <a:t>  La matrice </a:t>
            </a:r>
            <a:r>
              <a:rPr lang="fr-FR" altLang="fr-FR" sz="1200" b="1" dirty="0">
                <a:latin typeface="Arial" charset="0"/>
              </a:rPr>
              <a:t>R.A.C.I</a:t>
            </a:r>
            <a:r>
              <a:rPr lang="fr-FR" altLang="fr-FR" sz="1200" b="1" dirty="0" smtClean="0">
                <a:latin typeface="Arial" charset="0"/>
              </a:rPr>
              <a:t>. permet, pour chaque </a:t>
            </a:r>
            <a:r>
              <a:rPr lang="fr-FR" altLang="fr-FR" sz="1200" b="1" dirty="0">
                <a:latin typeface="Arial" charset="0"/>
              </a:rPr>
              <a:t>tâche </a:t>
            </a:r>
            <a:r>
              <a:rPr lang="fr-FR" altLang="fr-FR" sz="1200" b="1" dirty="0" smtClean="0">
                <a:latin typeface="Arial" charset="0"/>
              </a:rPr>
              <a:t>de lister </a:t>
            </a:r>
            <a:r>
              <a:rPr lang="fr-FR" altLang="fr-FR" sz="1200" b="1" dirty="0">
                <a:latin typeface="Arial" charset="0"/>
              </a:rPr>
              <a:t>:</a:t>
            </a:r>
          </a:p>
          <a:p>
            <a:pPr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</a:t>
            </a:r>
            <a:r>
              <a:rPr lang="fr-FR" altLang="fr-FR" sz="1200" b="1" dirty="0" smtClean="0">
                <a:latin typeface="Arial" charset="0"/>
              </a:rPr>
              <a:t>réalisateurs (</a:t>
            </a:r>
            <a:r>
              <a:rPr lang="fr-FR" altLang="fr-FR" sz="1200" b="1" dirty="0">
                <a:latin typeface="Arial" charset="0"/>
              </a:rPr>
              <a:t>R = réalisateur),</a:t>
            </a:r>
          </a:p>
          <a:p>
            <a:pPr>
              <a:spcBef>
                <a:spcPct val="50000"/>
              </a:spcBef>
              <a:buNone/>
            </a:pPr>
            <a:r>
              <a:rPr lang="fr-FR" altLang="fr-FR" sz="1200" b="1" dirty="0">
                <a:latin typeface="Arial" charset="0"/>
              </a:rPr>
              <a:t>- </a:t>
            </a:r>
            <a:r>
              <a:rPr lang="fr-FR" altLang="fr-FR" sz="1200" b="1" dirty="0" smtClean="0">
                <a:latin typeface="Arial" charset="0"/>
              </a:rPr>
              <a:t>responsable </a:t>
            </a:r>
            <a:r>
              <a:rPr lang="fr-FR" altLang="fr-FR" sz="1200" b="1" dirty="0">
                <a:latin typeface="Arial" charset="0"/>
              </a:rPr>
              <a:t>(A = Autorité),</a:t>
            </a:r>
          </a:p>
          <a:p>
            <a:pPr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Personnes </a:t>
            </a:r>
            <a:r>
              <a:rPr lang="fr-FR" altLang="fr-FR" sz="1200" b="1" dirty="0" smtClean="0">
                <a:latin typeface="Arial" charset="0"/>
              </a:rPr>
              <a:t>à consulter (C </a:t>
            </a:r>
            <a:r>
              <a:rPr lang="fr-FR" altLang="fr-FR" sz="1200" b="1" dirty="0">
                <a:latin typeface="Arial" charset="0"/>
              </a:rPr>
              <a:t>= consulté),</a:t>
            </a:r>
          </a:p>
          <a:p>
            <a:pPr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</a:t>
            </a:r>
            <a:r>
              <a:rPr lang="fr-FR" altLang="fr-FR" sz="1200" b="1" dirty="0">
                <a:latin typeface="Arial" charset="0"/>
              </a:rPr>
              <a:t>Personnes </a:t>
            </a:r>
            <a:r>
              <a:rPr lang="fr-FR" altLang="fr-FR" sz="1200" b="1" dirty="0" smtClean="0">
                <a:latin typeface="Arial" charset="0"/>
              </a:rPr>
              <a:t>informer (I </a:t>
            </a:r>
            <a:r>
              <a:rPr lang="fr-FR" altLang="fr-FR" sz="1200" b="1" dirty="0">
                <a:latin typeface="Arial" charset="0"/>
              </a:rPr>
              <a:t>= Informé</a:t>
            </a:r>
            <a:r>
              <a:rPr lang="fr-FR" altLang="fr-FR" sz="1200" b="1" dirty="0" smtClean="0">
                <a:latin typeface="Arial" charset="0"/>
              </a:rPr>
              <a:t>).</a:t>
            </a:r>
            <a:endParaRPr lang="fr-FR" altLang="fr-FR" sz="1200" b="1" dirty="0">
              <a:latin typeface="Arial" charset="0"/>
            </a:endParaRPr>
          </a:p>
          <a:p>
            <a:pPr algn="just">
              <a:spcBef>
                <a:spcPct val="50000"/>
              </a:spcBef>
              <a:buNone/>
            </a:pPr>
            <a:endParaRPr lang="fr-FR" altLang="fr-FR" sz="600" b="1" dirty="0"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563" y="2805138"/>
            <a:ext cx="4741064" cy="177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45819" y="5132648"/>
            <a:ext cx="73115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1200" b="1" dirty="0">
                <a:solidFill>
                  <a:srgbClr val="92241E"/>
                </a:solidFill>
                <a:latin typeface="Arial" charset="0"/>
              </a:rPr>
              <a:t> O.B.S. + W.B.S. = bases pour la planification, le pilotage et la communication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18968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263" y="1875408"/>
            <a:ext cx="8497887" cy="582822"/>
          </a:xfrm>
        </p:spPr>
        <p:txBody>
          <a:bodyPr rtlCol="0">
            <a:normAutofit/>
          </a:bodyPr>
          <a:lstStyle/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>
                <a:solidFill>
                  <a:srgbClr val="96172E"/>
                </a:solidFill>
                <a:latin typeface="Arial" charset="0"/>
              </a:rPr>
              <a:t>Fondements </a:t>
            </a: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</a:rPr>
              <a:t>historiques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47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2440359" y="88690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440358" y="131818"/>
            <a:ext cx="49224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C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Démarrage :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construire le référentiel de gestion du 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40359" y="903971"/>
            <a:ext cx="63797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rgbClr val="96172E"/>
                </a:solidFill>
                <a:latin typeface="Arial" charset="0"/>
              </a:rPr>
              <a:t>C.4 Les éléments de planification </a:t>
            </a:r>
          </a:p>
          <a:p>
            <a:pPr defTabSz="914400">
              <a:spcBef>
                <a:spcPct val="50000"/>
              </a:spcBef>
              <a:buFontTx/>
              <a:buNone/>
            </a:pP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66697" y="2731493"/>
            <a:ext cx="393946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200" b="1" dirty="0" smtClean="0">
                <a:latin typeface="Arial" charset="0"/>
              </a:rPr>
              <a:t>  Le diagramme de </a:t>
            </a:r>
            <a:r>
              <a:rPr lang="fr-FR" altLang="fr-FR" sz="1200" b="1" dirty="0" smtClean="0">
                <a:latin typeface="Arial" charset="0"/>
              </a:rPr>
              <a:t>Gantt (1918) </a:t>
            </a:r>
            <a:r>
              <a:rPr lang="fr-FR" altLang="fr-FR" sz="1200" b="1" dirty="0" smtClean="0">
                <a:latin typeface="Arial" charset="0"/>
              </a:rPr>
              <a:t>: </a:t>
            </a:r>
          </a:p>
          <a:p>
            <a:pPr marL="171450" indent="-171450" defTabSz="914400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fr-FR" altLang="fr-FR" sz="1200" b="1" dirty="0" smtClean="0">
                <a:latin typeface="Arial" charset="0"/>
              </a:rPr>
              <a:t>Henry Gantt (disciple </a:t>
            </a:r>
            <a:r>
              <a:rPr lang="fr-FR" altLang="fr-FR" sz="1200" b="1" dirty="0">
                <a:latin typeface="Arial" charset="0"/>
              </a:rPr>
              <a:t>de </a:t>
            </a:r>
            <a:r>
              <a:rPr lang="fr-FR" altLang="fr-FR" sz="1200" b="1" dirty="0" smtClean="0">
                <a:latin typeface="Arial" charset="0"/>
              </a:rPr>
              <a:t>TAYLOR).  </a:t>
            </a:r>
            <a:endParaRPr lang="fr-FR" altLang="fr-FR" sz="1200" b="1" dirty="0" smtClean="0">
              <a:latin typeface="Arial" charset="0"/>
            </a:endParaRPr>
          </a:p>
          <a:p>
            <a:pPr marL="171450" indent="-171450" defTabSz="914400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fr-FR" altLang="fr-FR" sz="1200" b="1" dirty="0" smtClean="0">
                <a:latin typeface="Arial" charset="0"/>
              </a:rPr>
              <a:t>compare </a:t>
            </a:r>
            <a:r>
              <a:rPr lang="fr-FR" altLang="fr-FR" sz="1200" b="1" dirty="0">
                <a:latin typeface="Arial" charset="0"/>
              </a:rPr>
              <a:t>les prévisions de travaux </a:t>
            </a:r>
            <a:r>
              <a:rPr lang="fr-FR" altLang="fr-FR" sz="1200" b="1" dirty="0" smtClean="0">
                <a:latin typeface="Arial" charset="0"/>
              </a:rPr>
              <a:t>/ réel.</a:t>
            </a:r>
            <a:endParaRPr lang="fr-FR" altLang="fr-FR" sz="1200" b="1" dirty="0" smtClean="0">
              <a:latin typeface="Arial" charset="0"/>
            </a:endParaRPr>
          </a:p>
          <a:p>
            <a:pPr marL="171450" indent="-171450" defTabSz="914400" eaLnBrk="1" hangingPunct="1">
              <a:spcBef>
                <a:spcPct val="50000"/>
              </a:spcBef>
              <a:buClrTx/>
              <a:buSzTx/>
              <a:buFontTx/>
              <a:buChar char="-"/>
            </a:pPr>
            <a:endParaRPr lang="fr-FR" altLang="fr-FR" sz="1200" b="1" dirty="0" smtClean="0">
              <a:latin typeface="Arial" charset="0"/>
            </a:endParaRPr>
          </a:p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200" b="1" dirty="0">
                <a:latin typeface="Arial" charset="0"/>
              </a:rPr>
              <a:t> </a:t>
            </a:r>
            <a:r>
              <a:rPr lang="fr-FR" altLang="fr-FR" sz="1200" b="1" dirty="0" smtClean="0">
                <a:latin typeface="Arial" charset="0"/>
              </a:rPr>
              <a:t>La méthode PERT : </a:t>
            </a:r>
            <a:endParaRPr lang="fr-FR" altLang="fr-FR" sz="1200" b="1" dirty="0">
              <a:latin typeface="Arial" charset="0"/>
            </a:endParaRPr>
          </a:p>
          <a:p>
            <a:pPr marL="171450" indent="-171450" defTabSz="914400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fr-FR" altLang="fr-FR" sz="1200" b="1" dirty="0" smtClean="0">
                <a:latin typeface="Arial" charset="0"/>
              </a:rPr>
              <a:t>Origine : missiles </a:t>
            </a:r>
            <a:r>
              <a:rPr lang="fr-FR" altLang="fr-FR" sz="1200" b="1" dirty="0" smtClean="0">
                <a:latin typeface="Arial" charset="0"/>
              </a:rPr>
              <a:t>POLARIS </a:t>
            </a:r>
            <a:r>
              <a:rPr lang="fr-FR" altLang="fr-FR" sz="1200" b="1" dirty="0" smtClean="0">
                <a:latin typeface="Arial" charset="0"/>
              </a:rPr>
              <a:t>(</a:t>
            </a:r>
            <a:r>
              <a:rPr lang="fr-FR" altLang="fr-FR" sz="1200" b="1" dirty="0" smtClean="0">
                <a:latin typeface="Arial" charset="0"/>
              </a:rPr>
              <a:t>250 </a:t>
            </a:r>
            <a:r>
              <a:rPr lang="fr-FR" altLang="fr-FR" sz="1200" b="1" dirty="0">
                <a:latin typeface="Arial" charset="0"/>
              </a:rPr>
              <a:t>fournisseurs</a:t>
            </a:r>
            <a:r>
              <a:rPr lang="fr-FR" altLang="fr-FR" sz="1200" b="1" dirty="0" smtClean="0">
                <a:latin typeface="Arial" charset="0"/>
              </a:rPr>
              <a:t>, </a:t>
            </a:r>
            <a:r>
              <a:rPr lang="fr-FR" altLang="fr-FR" sz="1200" b="1" dirty="0">
                <a:latin typeface="Arial" charset="0"/>
              </a:rPr>
              <a:t>9000 sous-traitants</a:t>
            </a:r>
            <a:r>
              <a:rPr lang="fr-FR" altLang="fr-FR" sz="1200" b="1" dirty="0" smtClean="0">
                <a:latin typeface="Arial" charset="0"/>
              </a:rPr>
              <a:t>. </a:t>
            </a:r>
            <a:r>
              <a:rPr lang="fr-FR" altLang="fr-FR" sz="1200" b="1" dirty="0" smtClean="0">
                <a:latin typeface="Arial" charset="0"/>
              </a:rPr>
              <a:t>7 ans  -&gt; 4 ans).</a:t>
            </a:r>
            <a:endParaRPr lang="fr-FR" altLang="fr-FR" sz="1200" b="1" dirty="0">
              <a:latin typeface="Arial" charset="0"/>
            </a:endParaRPr>
          </a:p>
          <a:p>
            <a:pPr marL="171450" indent="-171450" defTabSz="914400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fr-FR" altLang="fr-FR" sz="1200" b="1" dirty="0" smtClean="0">
                <a:latin typeface="Arial" charset="0"/>
              </a:rPr>
              <a:t> </a:t>
            </a:r>
            <a:r>
              <a:rPr lang="fr-FR" altLang="fr-FR" sz="1200" b="1" dirty="0">
                <a:latin typeface="Arial" charset="0"/>
              </a:rPr>
              <a:t>Program Evaluation and </a:t>
            </a:r>
            <a:r>
              <a:rPr lang="fr-FR" altLang="fr-FR" sz="1200" b="1" dirty="0" err="1">
                <a:latin typeface="Arial" charset="0"/>
              </a:rPr>
              <a:t>Review</a:t>
            </a:r>
            <a:r>
              <a:rPr lang="fr-FR" altLang="fr-FR" sz="1200" b="1" dirty="0">
                <a:latin typeface="Arial" charset="0"/>
              </a:rPr>
              <a:t> </a:t>
            </a:r>
            <a:r>
              <a:rPr lang="fr-FR" altLang="fr-FR" sz="1200" b="1" dirty="0" smtClean="0">
                <a:latin typeface="Arial" charset="0"/>
              </a:rPr>
              <a:t>Technique, </a:t>
            </a:r>
            <a:r>
              <a:rPr lang="fr-FR" altLang="fr-FR" sz="1200" b="1" dirty="0">
                <a:latin typeface="Arial" charset="0"/>
              </a:rPr>
              <a:t>1957  </a:t>
            </a:r>
            <a:endParaRPr lang="fr-FR" altLang="fr-FR" sz="1200" b="1" dirty="0" smtClean="0">
              <a:latin typeface="Arial" charset="0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2440359" y="1234857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7659" y="1750608"/>
            <a:ext cx="1513176" cy="178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163" y="3777184"/>
            <a:ext cx="4561247" cy="214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2583366" y="6610350"/>
            <a:ext cx="39636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None/>
            </a:pPr>
            <a:r>
              <a:rPr lang="fr-FR" altLang="fr-FR" sz="1200" dirty="0">
                <a:latin typeface="Arial" charset="0"/>
              </a:rPr>
              <a:t>Sources : </a:t>
            </a:r>
            <a:r>
              <a:rPr lang="fr-FR" altLang="fr-FR" sz="1200" dirty="0" err="1">
                <a:latin typeface="Arial" charset="0"/>
              </a:rPr>
              <a:t>wikipedia</a:t>
            </a:r>
            <a:r>
              <a:rPr lang="fr-FR" altLang="fr-FR" sz="1200" dirty="0">
                <a:latin typeface="Arial" charset="0"/>
              </a:rPr>
              <a:t> et http://</a:t>
            </a:r>
            <a:r>
              <a:rPr lang="fr-FR" altLang="fr-FR" sz="1200" dirty="0" smtClean="0">
                <a:latin typeface="Arial" charset="0"/>
              </a:rPr>
              <a:t>www.eugeneleeslover.com </a:t>
            </a:r>
            <a:endParaRPr lang="fr-FR" altLang="fr-FR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47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3087" y="1962869"/>
            <a:ext cx="8497887" cy="582822"/>
          </a:xfrm>
        </p:spPr>
        <p:txBody>
          <a:bodyPr rtlCol="0">
            <a:normAutofit/>
          </a:bodyPr>
          <a:lstStyle/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</a:rPr>
              <a:t>Principes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48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2440359" y="88690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440358" y="131818"/>
            <a:ext cx="49224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C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Démarrage :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construire le référentiel de gestion du 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40359" y="903971"/>
            <a:ext cx="63797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rgbClr val="96172E"/>
                </a:solidFill>
                <a:latin typeface="Arial" charset="0"/>
              </a:rPr>
              <a:t>C.4 Les éléments de planification </a:t>
            </a:r>
          </a:p>
          <a:p>
            <a:pPr defTabSz="914400">
              <a:spcBef>
                <a:spcPct val="50000"/>
              </a:spcBef>
              <a:buFontTx/>
              <a:buNone/>
            </a:pP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2440359" y="1234857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40" name="Group 6"/>
          <p:cNvGrpSpPr>
            <a:grpSpLocks/>
          </p:cNvGrpSpPr>
          <p:nvPr/>
        </p:nvGrpSpPr>
        <p:grpSpPr bwMode="auto">
          <a:xfrm>
            <a:off x="6485160" y="1909180"/>
            <a:ext cx="1793875" cy="1439862"/>
            <a:chOff x="947" y="3009"/>
            <a:chExt cx="1130" cy="651"/>
          </a:xfrm>
        </p:grpSpPr>
        <p:sp>
          <p:nvSpPr>
            <p:cNvPr id="41" name="Rectangle 7"/>
            <p:cNvSpPr>
              <a:spLocks noChangeArrowheads="1"/>
            </p:cNvSpPr>
            <p:nvPr/>
          </p:nvSpPr>
          <p:spPr bwMode="auto">
            <a:xfrm>
              <a:off x="947" y="3104"/>
              <a:ext cx="246" cy="49"/>
            </a:xfrm>
            <a:prstGeom prst="rect">
              <a:avLst/>
            </a:prstGeom>
            <a:solidFill>
              <a:schemeClr val="tx2"/>
            </a:solidFill>
            <a:ln w="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1390" y="3289"/>
              <a:ext cx="245" cy="48"/>
            </a:xfrm>
            <a:prstGeom prst="rect">
              <a:avLst/>
            </a:prstGeom>
            <a:solidFill>
              <a:schemeClr val="tx2"/>
            </a:solidFill>
            <a:ln w="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43" name="Rectangle 9"/>
            <p:cNvSpPr>
              <a:spLocks noChangeArrowheads="1"/>
            </p:cNvSpPr>
            <p:nvPr/>
          </p:nvSpPr>
          <p:spPr bwMode="auto">
            <a:xfrm>
              <a:off x="1833" y="3429"/>
              <a:ext cx="244" cy="47"/>
            </a:xfrm>
            <a:prstGeom prst="rect">
              <a:avLst/>
            </a:prstGeom>
            <a:solidFill>
              <a:schemeClr val="tx2"/>
            </a:solidFill>
            <a:ln w="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44" name="Rectangle 10"/>
            <p:cNvSpPr>
              <a:spLocks noChangeArrowheads="1"/>
            </p:cNvSpPr>
            <p:nvPr/>
          </p:nvSpPr>
          <p:spPr bwMode="auto">
            <a:xfrm>
              <a:off x="1145" y="3613"/>
              <a:ext cx="247" cy="47"/>
            </a:xfrm>
            <a:prstGeom prst="rect">
              <a:avLst/>
            </a:prstGeom>
            <a:solidFill>
              <a:schemeClr val="tx2"/>
            </a:solidFill>
            <a:ln w="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45" name="Line 11"/>
            <p:cNvSpPr>
              <a:spLocks noChangeShapeType="1"/>
            </p:cNvSpPr>
            <p:nvPr/>
          </p:nvSpPr>
          <p:spPr bwMode="auto">
            <a:xfrm>
              <a:off x="1192" y="3151"/>
              <a:ext cx="198" cy="163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46" name="Line 12"/>
            <p:cNvSpPr>
              <a:spLocks noChangeShapeType="1"/>
            </p:cNvSpPr>
            <p:nvPr/>
          </p:nvSpPr>
          <p:spPr bwMode="auto">
            <a:xfrm>
              <a:off x="1634" y="3314"/>
              <a:ext cx="199" cy="13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47" name="Line 13"/>
            <p:cNvSpPr>
              <a:spLocks noChangeShapeType="1"/>
            </p:cNvSpPr>
            <p:nvPr/>
          </p:nvSpPr>
          <p:spPr bwMode="auto">
            <a:xfrm flipV="1">
              <a:off x="1390" y="3474"/>
              <a:ext cx="443" cy="163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48" name="Line 14"/>
            <p:cNvSpPr>
              <a:spLocks noChangeShapeType="1"/>
            </p:cNvSpPr>
            <p:nvPr/>
          </p:nvSpPr>
          <p:spPr bwMode="auto">
            <a:xfrm>
              <a:off x="947" y="3151"/>
              <a:ext cx="198" cy="48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49" name="Line 15"/>
            <p:cNvSpPr>
              <a:spLocks noChangeShapeType="1"/>
            </p:cNvSpPr>
            <p:nvPr/>
          </p:nvSpPr>
          <p:spPr bwMode="auto">
            <a:xfrm>
              <a:off x="1302" y="3243"/>
              <a:ext cx="22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50" name="Freeform 16"/>
            <p:cNvSpPr>
              <a:spLocks/>
            </p:cNvSpPr>
            <p:nvPr/>
          </p:nvSpPr>
          <p:spPr bwMode="auto">
            <a:xfrm>
              <a:off x="1238" y="3174"/>
              <a:ext cx="86" cy="92"/>
            </a:xfrm>
            <a:custGeom>
              <a:avLst/>
              <a:gdLst>
                <a:gd name="T0" fmla="*/ 74 w 85"/>
                <a:gd name="T1" fmla="*/ 0 h 87"/>
                <a:gd name="T2" fmla="*/ 103 w 85"/>
                <a:gd name="T3" fmla="*/ 238 h 87"/>
                <a:gd name="T4" fmla="*/ 0 w 85"/>
                <a:gd name="T5" fmla="*/ 160 h 87"/>
                <a:gd name="T6" fmla="*/ 75 w 85"/>
                <a:gd name="T7" fmla="*/ 161 h 87"/>
                <a:gd name="T8" fmla="*/ 74 w 85"/>
                <a:gd name="T9" fmla="*/ 0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87"/>
                <a:gd name="T17" fmla="*/ 85 w 85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87">
                  <a:moveTo>
                    <a:pt x="56" y="0"/>
                  </a:moveTo>
                  <a:lnTo>
                    <a:pt x="85" y="87"/>
                  </a:lnTo>
                  <a:lnTo>
                    <a:pt x="0" y="58"/>
                  </a:lnTo>
                  <a:lnTo>
                    <a:pt x="57" y="59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9900"/>
            </a:solidFill>
            <a:ln w="0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51" name="Line 17"/>
            <p:cNvSpPr>
              <a:spLocks noChangeShapeType="1"/>
            </p:cNvSpPr>
            <p:nvPr/>
          </p:nvSpPr>
          <p:spPr bwMode="auto">
            <a:xfrm>
              <a:off x="1744" y="3406"/>
              <a:ext cx="23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52" name="Freeform 18"/>
            <p:cNvSpPr>
              <a:spLocks/>
            </p:cNvSpPr>
            <p:nvPr/>
          </p:nvSpPr>
          <p:spPr bwMode="auto">
            <a:xfrm>
              <a:off x="1680" y="3333"/>
              <a:ext cx="87" cy="90"/>
            </a:xfrm>
            <a:custGeom>
              <a:avLst/>
              <a:gdLst>
                <a:gd name="T0" fmla="*/ 82 w 85"/>
                <a:gd name="T1" fmla="*/ 0 h 85"/>
                <a:gd name="T2" fmla="*/ 128 w 85"/>
                <a:gd name="T3" fmla="*/ 236 h 85"/>
                <a:gd name="T4" fmla="*/ 0 w 85"/>
                <a:gd name="T5" fmla="*/ 154 h 85"/>
                <a:gd name="T6" fmla="*/ 86 w 85"/>
                <a:gd name="T7" fmla="*/ 159 h 85"/>
                <a:gd name="T8" fmla="*/ 82 w 85"/>
                <a:gd name="T9" fmla="*/ 0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85"/>
                <a:gd name="T17" fmla="*/ 85 w 8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85">
                  <a:moveTo>
                    <a:pt x="55" y="0"/>
                  </a:moveTo>
                  <a:lnTo>
                    <a:pt x="85" y="85"/>
                  </a:lnTo>
                  <a:lnTo>
                    <a:pt x="0" y="55"/>
                  </a:lnTo>
                  <a:lnTo>
                    <a:pt x="57" y="5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9900"/>
            </a:solidFill>
            <a:ln w="0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53" name="Line 19"/>
            <p:cNvSpPr>
              <a:spLocks noChangeShapeType="1"/>
            </p:cNvSpPr>
            <p:nvPr/>
          </p:nvSpPr>
          <p:spPr bwMode="auto">
            <a:xfrm flipV="1">
              <a:off x="1566" y="3547"/>
              <a:ext cx="43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54" name="Freeform 20"/>
            <p:cNvSpPr>
              <a:spLocks/>
            </p:cNvSpPr>
            <p:nvPr/>
          </p:nvSpPr>
          <p:spPr bwMode="auto">
            <a:xfrm>
              <a:off x="1516" y="3548"/>
              <a:ext cx="93" cy="79"/>
            </a:xfrm>
            <a:custGeom>
              <a:avLst/>
              <a:gdLst>
                <a:gd name="T0" fmla="*/ 0 w 92"/>
                <a:gd name="T1" fmla="*/ 0 h 74"/>
                <a:gd name="T2" fmla="*/ 110 w 92"/>
                <a:gd name="T3" fmla="*/ 4 h 74"/>
                <a:gd name="T4" fmla="*/ 33 w 92"/>
                <a:gd name="T5" fmla="*/ 238 h 74"/>
                <a:gd name="T6" fmla="*/ 73 w 92"/>
                <a:gd name="T7" fmla="*/ 64 h 74"/>
                <a:gd name="T8" fmla="*/ 0 w 92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4"/>
                <a:gd name="T17" fmla="*/ 92 w 9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4">
                  <a:moveTo>
                    <a:pt x="0" y="0"/>
                  </a:moveTo>
                  <a:lnTo>
                    <a:pt x="92" y="4"/>
                  </a:lnTo>
                  <a:lnTo>
                    <a:pt x="33" y="74"/>
                  </a:lnTo>
                  <a:lnTo>
                    <a:pt x="55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0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55" name="Line 21"/>
            <p:cNvSpPr>
              <a:spLocks noChangeShapeType="1"/>
            </p:cNvSpPr>
            <p:nvPr/>
          </p:nvSpPr>
          <p:spPr bwMode="auto">
            <a:xfrm>
              <a:off x="1036" y="3381"/>
              <a:ext cx="22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56" name="Freeform 22"/>
            <p:cNvSpPr>
              <a:spLocks/>
            </p:cNvSpPr>
            <p:nvPr/>
          </p:nvSpPr>
          <p:spPr bwMode="auto">
            <a:xfrm>
              <a:off x="989" y="3333"/>
              <a:ext cx="75" cy="96"/>
            </a:xfrm>
            <a:custGeom>
              <a:avLst/>
              <a:gdLst>
                <a:gd name="T0" fmla="*/ 91 w 74"/>
                <a:gd name="T1" fmla="*/ 0 h 91"/>
                <a:gd name="T2" fmla="*/ 92 w 74"/>
                <a:gd name="T3" fmla="*/ 241 h 91"/>
                <a:gd name="T4" fmla="*/ 0 w 74"/>
                <a:gd name="T5" fmla="*/ 90 h 91"/>
                <a:gd name="T6" fmla="*/ 74 w 74"/>
                <a:gd name="T7" fmla="*/ 145 h 91"/>
                <a:gd name="T8" fmla="*/ 91 w 74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91"/>
                <a:gd name="T17" fmla="*/ 74 w 74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91">
                  <a:moveTo>
                    <a:pt x="73" y="0"/>
                  </a:moveTo>
                  <a:lnTo>
                    <a:pt x="74" y="91"/>
                  </a:lnTo>
                  <a:lnTo>
                    <a:pt x="0" y="35"/>
                  </a:lnTo>
                  <a:lnTo>
                    <a:pt x="56" y="5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9900"/>
            </a:solidFill>
            <a:ln w="0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57" name="Rectangle 23"/>
            <p:cNvSpPr>
              <a:spLocks noChangeArrowheads="1"/>
            </p:cNvSpPr>
            <p:nvPr/>
          </p:nvSpPr>
          <p:spPr bwMode="auto">
            <a:xfrm>
              <a:off x="1052" y="3009"/>
              <a:ext cx="7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3913" eaLnBrk="0" hangingPunct="0">
                <a:lnSpc>
                  <a:spcPct val="90000"/>
                </a:lnSpc>
              </a:pPr>
              <a:r>
                <a:rPr lang="fr-FR" sz="1600" b="1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58" name="Rectangle 24"/>
            <p:cNvSpPr>
              <a:spLocks noChangeArrowheads="1"/>
            </p:cNvSpPr>
            <p:nvPr/>
          </p:nvSpPr>
          <p:spPr bwMode="auto">
            <a:xfrm>
              <a:off x="1494" y="3193"/>
              <a:ext cx="72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3913" eaLnBrk="0" hangingPunct="0">
                <a:lnSpc>
                  <a:spcPct val="90000"/>
                </a:lnSpc>
              </a:pPr>
              <a:r>
                <a:rPr lang="fr-FR" sz="1600" b="1" dirty="0">
                  <a:latin typeface="Calibri" pitchFamily="34" charset="0"/>
                </a:rPr>
                <a:t>B</a:t>
              </a:r>
            </a:p>
          </p:txBody>
        </p:sp>
        <p:sp>
          <p:nvSpPr>
            <p:cNvPr id="59" name="Rectangle 25"/>
            <p:cNvSpPr>
              <a:spLocks noChangeArrowheads="1"/>
            </p:cNvSpPr>
            <p:nvPr/>
          </p:nvSpPr>
          <p:spPr bwMode="auto">
            <a:xfrm>
              <a:off x="1251" y="3511"/>
              <a:ext cx="68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3913" eaLnBrk="0" hangingPunct="0">
                <a:lnSpc>
                  <a:spcPct val="90000"/>
                </a:lnSpc>
              </a:pPr>
              <a:r>
                <a:rPr lang="fr-FR" sz="1600" b="1" dirty="0">
                  <a:latin typeface="Calibri" pitchFamily="34" charset="0"/>
                </a:rPr>
                <a:t>C</a:t>
              </a:r>
            </a:p>
          </p:txBody>
        </p:sp>
        <p:sp>
          <p:nvSpPr>
            <p:cNvPr id="60" name="Rectangle 26"/>
            <p:cNvSpPr>
              <a:spLocks noChangeArrowheads="1"/>
            </p:cNvSpPr>
            <p:nvPr/>
          </p:nvSpPr>
          <p:spPr bwMode="auto">
            <a:xfrm>
              <a:off x="1935" y="3333"/>
              <a:ext cx="81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3913" eaLnBrk="0" hangingPunct="0">
                <a:lnSpc>
                  <a:spcPct val="90000"/>
                </a:lnSpc>
              </a:pPr>
              <a:r>
                <a:rPr lang="fr-FR" sz="1600" b="1" dirty="0">
                  <a:latin typeface="Calibri" pitchFamily="34" charset="0"/>
                </a:rPr>
                <a:t>D</a:t>
              </a:r>
            </a:p>
          </p:txBody>
        </p:sp>
      </p:grpSp>
      <p:grpSp>
        <p:nvGrpSpPr>
          <p:cNvPr id="61" name="Group 4"/>
          <p:cNvGrpSpPr>
            <a:grpSpLocks/>
          </p:cNvGrpSpPr>
          <p:nvPr/>
        </p:nvGrpSpPr>
        <p:grpSpPr bwMode="auto">
          <a:xfrm>
            <a:off x="6273068" y="4033580"/>
            <a:ext cx="2232025" cy="1439863"/>
            <a:chOff x="3604" y="2853"/>
            <a:chExt cx="1406" cy="907"/>
          </a:xfrm>
        </p:grpSpPr>
        <p:sp>
          <p:nvSpPr>
            <p:cNvPr id="62" name="Line 5"/>
            <p:cNvSpPr>
              <a:spLocks noChangeShapeType="1"/>
            </p:cNvSpPr>
            <p:nvPr/>
          </p:nvSpPr>
          <p:spPr bwMode="auto">
            <a:xfrm>
              <a:off x="3957" y="2861"/>
              <a:ext cx="2" cy="899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63" name="Line 6"/>
            <p:cNvSpPr>
              <a:spLocks noChangeShapeType="1"/>
            </p:cNvSpPr>
            <p:nvPr/>
          </p:nvSpPr>
          <p:spPr bwMode="auto">
            <a:xfrm>
              <a:off x="4296" y="2861"/>
              <a:ext cx="0" cy="899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64" name="Line 7"/>
            <p:cNvSpPr>
              <a:spLocks noChangeShapeType="1"/>
            </p:cNvSpPr>
            <p:nvPr/>
          </p:nvSpPr>
          <p:spPr bwMode="auto">
            <a:xfrm>
              <a:off x="4634" y="2861"/>
              <a:ext cx="0" cy="899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65" name="Rectangle 8"/>
            <p:cNvSpPr>
              <a:spLocks noChangeArrowheads="1"/>
            </p:cNvSpPr>
            <p:nvPr/>
          </p:nvSpPr>
          <p:spPr bwMode="auto">
            <a:xfrm>
              <a:off x="3695" y="2853"/>
              <a:ext cx="13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3913" eaLnBrk="0" hangingPunct="0">
                <a:lnSpc>
                  <a:spcPct val="90000"/>
                </a:lnSpc>
              </a:pPr>
              <a:r>
                <a:rPr lang="fr-FR" sz="12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66" name="Rectangle 9"/>
            <p:cNvSpPr>
              <a:spLocks noChangeArrowheads="1"/>
            </p:cNvSpPr>
            <p:nvPr/>
          </p:nvSpPr>
          <p:spPr bwMode="auto">
            <a:xfrm>
              <a:off x="4038" y="2853"/>
              <a:ext cx="13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3913" eaLnBrk="0" hangingPunct="0">
                <a:lnSpc>
                  <a:spcPct val="90000"/>
                </a:lnSpc>
              </a:pPr>
              <a:r>
                <a:rPr lang="fr-FR" sz="12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67" name="Rectangle 10"/>
            <p:cNvSpPr>
              <a:spLocks noChangeArrowheads="1"/>
            </p:cNvSpPr>
            <p:nvPr/>
          </p:nvSpPr>
          <p:spPr bwMode="auto">
            <a:xfrm>
              <a:off x="4378" y="2853"/>
              <a:ext cx="13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3913" eaLnBrk="0" hangingPunct="0">
                <a:lnSpc>
                  <a:spcPct val="90000"/>
                </a:lnSpc>
              </a:pPr>
              <a:r>
                <a:rPr lang="fr-FR" sz="1200" b="1" dirty="0">
                  <a:latin typeface="Calibri" pitchFamily="34" charset="0"/>
                </a:rPr>
                <a:t>M3</a:t>
              </a:r>
            </a:p>
          </p:txBody>
        </p:sp>
        <p:sp>
          <p:nvSpPr>
            <p:cNvPr id="68" name="Rectangle 11"/>
            <p:cNvSpPr>
              <a:spLocks noChangeArrowheads="1"/>
            </p:cNvSpPr>
            <p:nvPr/>
          </p:nvSpPr>
          <p:spPr bwMode="auto">
            <a:xfrm>
              <a:off x="4720" y="2853"/>
              <a:ext cx="133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3913" eaLnBrk="0" hangingPunct="0">
                <a:lnSpc>
                  <a:spcPct val="90000"/>
                </a:lnSpc>
              </a:pPr>
              <a:r>
                <a:rPr lang="fr-FR" sz="1200" b="1" dirty="0">
                  <a:latin typeface="Calibri" pitchFamily="34" charset="0"/>
                </a:rPr>
                <a:t>M4</a:t>
              </a:r>
            </a:p>
          </p:txBody>
        </p:sp>
        <p:sp>
          <p:nvSpPr>
            <p:cNvPr id="69" name="Rectangle 12"/>
            <p:cNvSpPr>
              <a:spLocks noChangeArrowheads="1"/>
            </p:cNvSpPr>
            <p:nvPr/>
          </p:nvSpPr>
          <p:spPr bwMode="auto">
            <a:xfrm>
              <a:off x="3615" y="3133"/>
              <a:ext cx="239" cy="65"/>
            </a:xfrm>
            <a:prstGeom prst="rect">
              <a:avLst/>
            </a:prstGeom>
            <a:solidFill>
              <a:schemeClr val="tx2"/>
            </a:solidFill>
            <a:ln w="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70" name="Rectangle 13"/>
            <p:cNvSpPr>
              <a:spLocks noChangeArrowheads="1"/>
            </p:cNvSpPr>
            <p:nvPr/>
          </p:nvSpPr>
          <p:spPr bwMode="auto">
            <a:xfrm>
              <a:off x="3721" y="3033"/>
              <a:ext cx="58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3913" eaLnBrk="0" hangingPunct="0">
                <a:lnSpc>
                  <a:spcPct val="90000"/>
                </a:lnSpc>
              </a:pPr>
              <a:r>
                <a:rPr lang="fr-FR" sz="1200" b="1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71" name="Rectangle 14"/>
            <p:cNvSpPr>
              <a:spLocks noChangeArrowheads="1"/>
            </p:cNvSpPr>
            <p:nvPr/>
          </p:nvSpPr>
          <p:spPr bwMode="auto">
            <a:xfrm>
              <a:off x="3853" y="3266"/>
              <a:ext cx="406" cy="56"/>
            </a:xfrm>
            <a:prstGeom prst="rect">
              <a:avLst/>
            </a:prstGeom>
            <a:solidFill>
              <a:schemeClr val="tx2"/>
            </a:solidFill>
            <a:ln w="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72" name="Rectangle 15"/>
            <p:cNvSpPr>
              <a:spLocks noChangeArrowheads="1"/>
            </p:cNvSpPr>
            <p:nvPr/>
          </p:nvSpPr>
          <p:spPr bwMode="auto">
            <a:xfrm>
              <a:off x="3994" y="3165"/>
              <a:ext cx="54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3913" eaLnBrk="0" hangingPunct="0">
                <a:lnSpc>
                  <a:spcPct val="90000"/>
                </a:lnSpc>
              </a:pPr>
              <a:r>
                <a:rPr lang="fr-FR" sz="1200" b="1" dirty="0">
                  <a:latin typeface="Calibri" pitchFamily="34" charset="0"/>
                </a:rPr>
                <a:t>B</a:t>
              </a:r>
            </a:p>
          </p:txBody>
        </p:sp>
        <p:sp>
          <p:nvSpPr>
            <p:cNvPr id="73" name="Rectangle 16"/>
            <p:cNvSpPr>
              <a:spLocks noChangeArrowheads="1"/>
            </p:cNvSpPr>
            <p:nvPr/>
          </p:nvSpPr>
          <p:spPr bwMode="auto">
            <a:xfrm>
              <a:off x="3615" y="3422"/>
              <a:ext cx="618" cy="64"/>
            </a:xfrm>
            <a:prstGeom prst="rect">
              <a:avLst/>
            </a:prstGeom>
            <a:solidFill>
              <a:schemeClr val="tx2"/>
            </a:solidFill>
            <a:ln w="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74" name="Rectangle 17"/>
            <p:cNvSpPr>
              <a:spLocks noChangeArrowheads="1"/>
            </p:cNvSpPr>
            <p:nvPr/>
          </p:nvSpPr>
          <p:spPr bwMode="auto">
            <a:xfrm>
              <a:off x="3687" y="3322"/>
              <a:ext cx="51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3913" eaLnBrk="0" hangingPunct="0">
                <a:lnSpc>
                  <a:spcPct val="90000"/>
                </a:lnSpc>
              </a:pPr>
              <a:r>
                <a:rPr lang="fr-FR" sz="1200" b="1" dirty="0">
                  <a:latin typeface="Calibri" pitchFamily="34" charset="0"/>
                </a:rPr>
                <a:t>C</a:t>
              </a:r>
            </a:p>
          </p:txBody>
        </p:sp>
        <p:sp>
          <p:nvSpPr>
            <p:cNvPr id="75" name="Rectangle 18"/>
            <p:cNvSpPr>
              <a:spLocks noChangeArrowheads="1"/>
            </p:cNvSpPr>
            <p:nvPr/>
          </p:nvSpPr>
          <p:spPr bwMode="auto">
            <a:xfrm>
              <a:off x="4261" y="3550"/>
              <a:ext cx="367" cy="75"/>
            </a:xfrm>
            <a:prstGeom prst="rect">
              <a:avLst/>
            </a:prstGeom>
            <a:solidFill>
              <a:schemeClr val="tx2"/>
            </a:solidFill>
            <a:ln w="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76" name="Rectangle 19"/>
            <p:cNvSpPr>
              <a:spLocks noChangeArrowheads="1"/>
            </p:cNvSpPr>
            <p:nvPr/>
          </p:nvSpPr>
          <p:spPr bwMode="auto">
            <a:xfrm>
              <a:off x="4339" y="3445"/>
              <a:ext cx="61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3913" eaLnBrk="0" hangingPunct="0">
                <a:lnSpc>
                  <a:spcPct val="90000"/>
                </a:lnSpc>
              </a:pPr>
              <a:r>
                <a:rPr lang="fr-FR" sz="1200" b="1" dirty="0">
                  <a:latin typeface="Calibri" pitchFamily="34" charset="0"/>
                </a:rPr>
                <a:t>D</a:t>
              </a:r>
            </a:p>
          </p:txBody>
        </p:sp>
        <p:sp>
          <p:nvSpPr>
            <p:cNvPr id="77" name="Line 20"/>
            <p:cNvSpPr>
              <a:spLocks noChangeShapeType="1"/>
            </p:cNvSpPr>
            <p:nvPr/>
          </p:nvSpPr>
          <p:spPr bwMode="auto">
            <a:xfrm>
              <a:off x="4998" y="2861"/>
              <a:ext cx="0" cy="899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78" name="Line 21"/>
            <p:cNvSpPr>
              <a:spLocks noChangeShapeType="1"/>
            </p:cNvSpPr>
            <p:nvPr/>
          </p:nvSpPr>
          <p:spPr bwMode="auto">
            <a:xfrm>
              <a:off x="3606" y="2861"/>
              <a:ext cx="1" cy="899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79" name="Line 22"/>
            <p:cNvSpPr>
              <a:spLocks noChangeShapeType="1"/>
            </p:cNvSpPr>
            <p:nvPr/>
          </p:nvSpPr>
          <p:spPr bwMode="auto">
            <a:xfrm flipV="1">
              <a:off x="3604" y="2982"/>
              <a:ext cx="1406" cy="7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fr-FR" dirty="0"/>
            </a:p>
          </p:txBody>
        </p:sp>
      </p:grpSp>
      <p:sp>
        <p:nvSpPr>
          <p:cNvPr id="80" name="Text Box 9"/>
          <p:cNvSpPr txBox="1">
            <a:spLocks noChangeArrowheads="1"/>
          </p:cNvSpPr>
          <p:nvPr/>
        </p:nvSpPr>
        <p:spPr bwMode="auto">
          <a:xfrm>
            <a:off x="757521" y="2592189"/>
            <a:ext cx="5225483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200" b="1" dirty="0" smtClean="0">
                <a:latin typeface="Arial" charset="0"/>
              </a:rPr>
              <a:t> </a:t>
            </a:r>
            <a:r>
              <a:rPr lang="fr-FR" altLang="fr-FR" sz="1200" b="1" dirty="0" smtClean="0">
                <a:latin typeface="Arial" charset="0"/>
              </a:rPr>
              <a:t> PERT = liens </a:t>
            </a:r>
            <a:r>
              <a:rPr lang="fr-FR" altLang="fr-FR" sz="1200" b="1" dirty="0">
                <a:latin typeface="Arial" charset="0"/>
              </a:rPr>
              <a:t>d’antériorité </a:t>
            </a:r>
            <a:r>
              <a:rPr lang="fr-FR" altLang="fr-FR" sz="1200" b="1" dirty="0" smtClean="0">
                <a:latin typeface="Arial" charset="0"/>
              </a:rPr>
              <a:t>pour: </a:t>
            </a:r>
            <a:endParaRPr lang="fr-FR" altLang="fr-FR" sz="1200" b="1" dirty="0" smtClean="0">
              <a:latin typeface="Arial" charset="0"/>
            </a:endParaRPr>
          </a:p>
          <a:p>
            <a:pPr marL="171450" indent="-171450" defTabSz="914400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fr-FR" altLang="fr-FR" sz="1200" b="1" dirty="0" smtClean="0">
                <a:latin typeface="Arial" charset="0"/>
              </a:rPr>
              <a:t> définir </a:t>
            </a:r>
            <a:r>
              <a:rPr lang="fr-FR" altLang="fr-FR" sz="1200" b="1" dirty="0">
                <a:latin typeface="Arial" charset="0"/>
              </a:rPr>
              <a:t>le chemin critique,</a:t>
            </a:r>
          </a:p>
          <a:p>
            <a:pPr marL="171450" indent="-171450" defTabSz="914400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fr-FR" altLang="fr-FR" sz="1200" b="1" dirty="0">
                <a:latin typeface="Arial" charset="0"/>
              </a:rPr>
              <a:t> établir le meilleur temps de réalisation, au vu des </a:t>
            </a:r>
            <a:r>
              <a:rPr lang="fr-FR" altLang="fr-FR" sz="1200" b="1" dirty="0" smtClean="0">
                <a:latin typeface="Arial" charset="0"/>
              </a:rPr>
              <a:t>ressources,</a:t>
            </a:r>
            <a:endParaRPr lang="fr-FR" altLang="fr-FR" sz="1200" b="1" dirty="0">
              <a:latin typeface="Arial" charset="0"/>
            </a:endParaRPr>
          </a:p>
          <a:p>
            <a:pPr marL="171450" indent="-171450" defTabSz="914400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fr-FR" altLang="fr-FR" sz="1200" b="1" dirty="0">
                <a:latin typeface="Arial" charset="0"/>
              </a:rPr>
              <a:t> établir le planning correspondant.</a:t>
            </a:r>
          </a:p>
          <a:p>
            <a:pPr marL="171450" indent="-171450" defTabSz="914400" eaLnBrk="1" hangingPunct="1">
              <a:spcBef>
                <a:spcPct val="50000"/>
              </a:spcBef>
              <a:buClrTx/>
              <a:buSzTx/>
              <a:buFontTx/>
              <a:buChar char="-"/>
            </a:pPr>
            <a:endParaRPr lang="fr-FR" altLang="fr-FR" sz="1200" b="1" dirty="0" smtClean="0">
              <a:latin typeface="Arial" charset="0"/>
            </a:endParaRPr>
          </a:p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200" b="1" dirty="0" smtClean="0">
                <a:latin typeface="Arial" charset="0"/>
              </a:rPr>
              <a:t>  Gantt = 2 axes </a:t>
            </a:r>
            <a:r>
              <a:rPr lang="fr-FR" altLang="fr-FR" sz="1200" b="1" dirty="0" smtClean="0">
                <a:latin typeface="Arial" charset="0"/>
              </a:rPr>
              <a:t>: </a:t>
            </a:r>
            <a:endParaRPr lang="fr-FR" altLang="fr-FR" sz="1200" b="1" dirty="0">
              <a:latin typeface="Arial" charset="0"/>
            </a:endParaRPr>
          </a:p>
          <a:p>
            <a:pPr marL="171450" indent="-171450" defTabSz="914400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fr-FR" altLang="fr-FR" sz="1200" b="1" dirty="0" smtClean="0">
                <a:latin typeface="Arial" charset="0"/>
              </a:rPr>
              <a:t>horizontal = la </a:t>
            </a:r>
            <a:r>
              <a:rPr lang="fr-FR" altLang="fr-FR" sz="1200" b="1" dirty="0">
                <a:latin typeface="Arial" charset="0"/>
              </a:rPr>
              <a:t>durée totale du projet, </a:t>
            </a:r>
            <a:endParaRPr lang="fr-FR" altLang="fr-FR" sz="1200" b="1" dirty="0" smtClean="0">
              <a:latin typeface="Arial" charset="0"/>
            </a:endParaRPr>
          </a:p>
          <a:p>
            <a:pPr marL="171450" indent="-171450" defTabSz="914400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fr-FR" altLang="fr-FR" sz="1200" b="1" dirty="0" smtClean="0">
                <a:latin typeface="Arial" charset="0"/>
              </a:rPr>
              <a:t>vertical = tâches.</a:t>
            </a:r>
            <a:endParaRPr lang="fr-FR" altLang="fr-FR" sz="1200" b="1" dirty="0">
              <a:latin typeface="Arial" charset="0"/>
            </a:endParaRPr>
          </a:p>
          <a:p>
            <a:pPr marL="171450" indent="-171450" defTabSz="914400" eaLnBrk="1" hangingPunct="1">
              <a:spcBef>
                <a:spcPct val="50000"/>
              </a:spcBef>
              <a:buClrTx/>
              <a:buSzTx/>
              <a:buFontTx/>
              <a:buChar char="-"/>
            </a:pPr>
            <a:endParaRPr lang="fr-FR" altLang="fr-FR" sz="1200" b="1" dirty="0">
              <a:latin typeface="Arial" charset="0"/>
            </a:endParaRPr>
          </a:p>
          <a:p>
            <a:pPr marL="171450" indent="-171450" defTabSz="914400" eaLnBrk="1" hangingPunct="1">
              <a:spcBef>
                <a:spcPct val="50000"/>
              </a:spcBef>
              <a:buClrTx/>
              <a:buSzTx/>
              <a:buFontTx/>
              <a:buChar char="-"/>
            </a:pPr>
            <a:endParaRPr lang="fr-FR" altLang="fr-FR" sz="1200" b="1" dirty="0">
              <a:latin typeface="Arial" charset="0"/>
            </a:endParaRPr>
          </a:p>
        </p:txBody>
      </p:sp>
      <p:grpSp>
        <p:nvGrpSpPr>
          <p:cNvPr id="81" name="Groupe 80"/>
          <p:cNvGrpSpPr/>
          <p:nvPr/>
        </p:nvGrpSpPr>
        <p:grpSpPr>
          <a:xfrm>
            <a:off x="79367" y="3170339"/>
            <a:ext cx="367825" cy="1128685"/>
            <a:chOff x="35400" y="2372323"/>
            <a:chExt cx="367825" cy="1128685"/>
          </a:xfrm>
        </p:grpSpPr>
        <p:pic>
          <p:nvPicPr>
            <p:cNvPr id="82" name="Picture 3" descr="C:\Users\Laurent\Desktop\my_MSStc1\lion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0" y="2755907"/>
              <a:ext cx="367825" cy="3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3" descr="C:\Users\Laurent\Desktop\my_MSStc1\lion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0" y="3139491"/>
              <a:ext cx="367825" cy="3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3" descr="C:\Users\Laurent\Desktop\my_MSStc1\lion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0" y="2372323"/>
              <a:ext cx="367825" cy="3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821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263" y="1633538"/>
            <a:ext cx="8497887" cy="480555"/>
          </a:xfrm>
        </p:spPr>
        <p:txBody>
          <a:bodyPr rtlCol="0">
            <a:normAutofit/>
          </a:bodyPr>
          <a:lstStyle/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La démarche de </a:t>
            </a: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planification</a:t>
            </a:r>
            <a:endParaRPr lang="fr-FR" altLang="fr-FR" sz="1400" b="1" dirty="0">
              <a:solidFill>
                <a:srgbClr val="96172E"/>
              </a:solidFill>
              <a:latin typeface="Arial" charset="0"/>
              <a:cs typeface="+mn-cs"/>
            </a:endParaRPr>
          </a:p>
          <a:p>
            <a:pPr marL="1828800" lvl="4" indent="0" eaLnBrk="1" fontAlgn="auto" hangingPunct="1">
              <a:spcAft>
                <a:spcPts val="0"/>
              </a:spcAft>
              <a:buFont typeface="Lucida Grande"/>
              <a:buNone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30190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49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2440359" y="88690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440358" y="131818"/>
            <a:ext cx="49224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C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Démarrage :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construire le référentiel de gestion du 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40358" y="903971"/>
            <a:ext cx="67798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C.4 </a:t>
            </a:r>
            <a:r>
              <a:rPr lang="fr-FR" altLang="fr-FR" sz="1600" b="1" dirty="0">
                <a:solidFill>
                  <a:srgbClr val="96172E"/>
                </a:solidFill>
                <a:latin typeface="Arial" charset="0"/>
              </a:rPr>
              <a:t>Les éléments de planification 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2440359" y="1234857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986238" y="3727918"/>
            <a:ext cx="2682875" cy="734352"/>
          </a:xfrm>
          <a:prstGeom prst="rect">
            <a:avLst/>
          </a:prstGeom>
          <a:solidFill>
            <a:srgbClr val="A5002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120000"/>
              </a:lnSpc>
            </a:pP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représentation</a:t>
            </a: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PERT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supportant l'analyse</a:t>
            </a: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5462988" y="2740493"/>
            <a:ext cx="1512887" cy="989012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2267349" y="2685206"/>
            <a:ext cx="1291673" cy="10046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043638" y="2121406"/>
            <a:ext cx="2889250" cy="606387"/>
          </a:xfrm>
          <a:prstGeom prst="rect">
            <a:avLst/>
          </a:prstGeom>
          <a:solidFill>
            <a:srgbClr val="A5002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L’organigramme des tâches</a:t>
            </a:r>
          </a:p>
        </p:txBody>
      </p:sp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5362975" y="3732681"/>
            <a:ext cx="2817813" cy="729590"/>
          </a:xfrm>
          <a:prstGeom prst="rect">
            <a:avLst/>
          </a:prstGeom>
          <a:solidFill>
            <a:srgbClr val="A5002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120000"/>
              </a:lnSpc>
            </a:pP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représentation </a:t>
            </a: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GANTT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supportant le pilotage et la</a:t>
            </a:r>
            <a:b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endParaRPr lang="fr-F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Line 48"/>
          <p:cNvSpPr>
            <a:spLocks noChangeShapeType="1"/>
          </p:cNvSpPr>
          <p:nvPr/>
        </p:nvSpPr>
        <p:spPr bwMode="auto">
          <a:xfrm>
            <a:off x="3757530" y="4150193"/>
            <a:ext cx="1584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Line 49"/>
          <p:cNvSpPr>
            <a:spLocks noChangeShapeType="1"/>
          </p:cNvSpPr>
          <p:nvPr/>
        </p:nvSpPr>
        <p:spPr bwMode="auto">
          <a:xfrm flipV="1">
            <a:off x="3672288" y="3945405"/>
            <a:ext cx="1652587" cy="1588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"/>
          <p:cNvGrpSpPr>
            <a:grpSpLocks/>
          </p:cNvGrpSpPr>
          <p:nvPr/>
        </p:nvGrpSpPr>
        <p:grpSpPr bwMode="auto">
          <a:xfrm>
            <a:off x="1437088" y="4935170"/>
            <a:ext cx="1793875" cy="1439862"/>
            <a:chOff x="947" y="3009"/>
            <a:chExt cx="1130" cy="651"/>
          </a:xfrm>
        </p:grpSpPr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947" y="3104"/>
              <a:ext cx="246" cy="49"/>
            </a:xfrm>
            <a:prstGeom prst="rect">
              <a:avLst/>
            </a:prstGeom>
            <a:solidFill>
              <a:schemeClr val="tx2"/>
            </a:solidFill>
            <a:ln w="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63" name="Rectangle 8"/>
            <p:cNvSpPr>
              <a:spLocks noChangeArrowheads="1"/>
            </p:cNvSpPr>
            <p:nvPr/>
          </p:nvSpPr>
          <p:spPr bwMode="auto">
            <a:xfrm>
              <a:off x="1390" y="3289"/>
              <a:ext cx="245" cy="48"/>
            </a:xfrm>
            <a:prstGeom prst="rect">
              <a:avLst/>
            </a:prstGeom>
            <a:solidFill>
              <a:schemeClr val="tx2"/>
            </a:solidFill>
            <a:ln w="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64" name="Rectangle 9"/>
            <p:cNvSpPr>
              <a:spLocks noChangeArrowheads="1"/>
            </p:cNvSpPr>
            <p:nvPr/>
          </p:nvSpPr>
          <p:spPr bwMode="auto">
            <a:xfrm>
              <a:off x="1833" y="3429"/>
              <a:ext cx="244" cy="47"/>
            </a:xfrm>
            <a:prstGeom prst="rect">
              <a:avLst/>
            </a:prstGeom>
            <a:solidFill>
              <a:schemeClr val="tx2"/>
            </a:solidFill>
            <a:ln w="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65" name="Rectangle 10"/>
            <p:cNvSpPr>
              <a:spLocks noChangeArrowheads="1"/>
            </p:cNvSpPr>
            <p:nvPr/>
          </p:nvSpPr>
          <p:spPr bwMode="auto">
            <a:xfrm>
              <a:off x="1145" y="3613"/>
              <a:ext cx="247" cy="47"/>
            </a:xfrm>
            <a:prstGeom prst="rect">
              <a:avLst/>
            </a:prstGeom>
            <a:solidFill>
              <a:schemeClr val="tx2"/>
            </a:solidFill>
            <a:ln w="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66" name="Line 11"/>
            <p:cNvSpPr>
              <a:spLocks noChangeShapeType="1"/>
            </p:cNvSpPr>
            <p:nvPr/>
          </p:nvSpPr>
          <p:spPr bwMode="auto">
            <a:xfrm>
              <a:off x="1192" y="3151"/>
              <a:ext cx="198" cy="163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67" name="Line 12"/>
            <p:cNvSpPr>
              <a:spLocks noChangeShapeType="1"/>
            </p:cNvSpPr>
            <p:nvPr/>
          </p:nvSpPr>
          <p:spPr bwMode="auto">
            <a:xfrm>
              <a:off x="1634" y="3314"/>
              <a:ext cx="199" cy="13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68" name="Line 13"/>
            <p:cNvSpPr>
              <a:spLocks noChangeShapeType="1"/>
            </p:cNvSpPr>
            <p:nvPr/>
          </p:nvSpPr>
          <p:spPr bwMode="auto">
            <a:xfrm flipV="1">
              <a:off x="1390" y="3474"/>
              <a:ext cx="443" cy="163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69" name="Line 14"/>
            <p:cNvSpPr>
              <a:spLocks noChangeShapeType="1"/>
            </p:cNvSpPr>
            <p:nvPr/>
          </p:nvSpPr>
          <p:spPr bwMode="auto">
            <a:xfrm>
              <a:off x="947" y="3151"/>
              <a:ext cx="198" cy="48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70" name="Line 15"/>
            <p:cNvSpPr>
              <a:spLocks noChangeShapeType="1"/>
            </p:cNvSpPr>
            <p:nvPr/>
          </p:nvSpPr>
          <p:spPr bwMode="auto">
            <a:xfrm>
              <a:off x="1302" y="3243"/>
              <a:ext cx="22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71" name="Freeform 16"/>
            <p:cNvSpPr>
              <a:spLocks/>
            </p:cNvSpPr>
            <p:nvPr/>
          </p:nvSpPr>
          <p:spPr bwMode="auto">
            <a:xfrm>
              <a:off x="1238" y="3174"/>
              <a:ext cx="86" cy="92"/>
            </a:xfrm>
            <a:custGeom>
              <a:avLst/>
              <a:gdLst>
                <a:gd name="T0" fmla="*/ 74 w 85"/>
                <a:gd name="T1" fmla="*/ 0 h 87"/>
                <a:gd name="T2" fmla="*/ 103 w 85"/>
                <a:gd name="T3" fmla="*/ 238 h 87"/>
                <a:gd name="T4" fmla="*/ 0 w 85"/>
                <a:gd name="T5" fmla="*/ 160 h 87"/>
                <a:gd name="T6" fmla="*/ 75 w 85"/>
                <a:gd name="T7" fmla="*/ 161 h 87"/>
                <a:gd name="T8" fmla="*/ 74 w 85"/>
                <a:gd name="T9" fmla="*/ 0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87"/>
                <a:gd name="T17" fmla="*/ 85 w 85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87">
                  <a:moveTo>
                    <a:pt x="56" y="0"/>
                  </a:moveTo>
                  <a:lnTo>
                    <a:pt x="85" y="87"/>
                  </a:lnTo>
                  <a:lnTo>
                    <a:pt x="0" y="58"/>
                  </a:lnTo>
                  <a:lnTo>
                    <a:pt x="57" y="59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9900"/>
            </a:solidFill>
            <a:ln w="0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72" name="Line 17"/>
            <p:cNvSpPr>
              <a:spLocks noChangeShapeType="1"/>
            </p:cNvSpPr>
            <p:nvPr/>
          </p:nvSpPr>
          <p:spPr bwMode="auto">
            <a:xfrm>
              <a:off x="1744" y="3406"/>
              <a:ext cx="23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73" name="Freeform 18"/>
            <p:cNvSpPr>
              <a:spLocks/>
            </p:cNvSpPr>
            <p:nvPr/>
          </p:nvSpPr>
          <p:spPr bwMode="auto">
            <a:xfrm>
              <a:off x="1680" y="3333"/>
              <a:ext cx="87" cy="90"/>
            </a:xfrm>
            <a:custGeom>
              <a:avLst/>
              <a:gdLst>
                <a:gd name="T0" fmla="*/ 82 w 85"/>
                <a:gd name="T1" fmla="*/ 0 h 85"/>
                <a:gd name="T2" fmla="*/ 128 w 85"/>
                <a:gd name="T3" fmla="*/ 236 h 85"/>
                <a:gd name="T4" fmla="*/ 0 w 85"/>
                <a:gd name="T5" fmla="*/ 154 h 85"/>
                <a:gd name="T6" fmla="*/ 86 w 85"/>
                <a:gd name="T7" fmla="*/ 159 h 85"/>
                <a:gd name="T8" fmla="*/ 82 w 85"/>
                <a:gd name="T9" fmla="*/ 0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85"/>
                <a:gd name="T17" fmla="*/ 85 w 8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85">
                  <a:moveTo>
                    <a:pt x="55" y="0"/>
                  </a:moveTo>
                  <a:lnTo>
                    <a:pt x="85" y="85"/>
                  </a:lnTo>
                  <a:lnTo>
                    <a:pt x="0" y="55"/>
                  </a:lnTo>
                  <a:lnTo>
                    <a:pt x="57" y="5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9900"/>
            </a:solidFill>
            <a:ln w="0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74" name="Line 19"/>
            <p:cNvSpPr>
              <a:spLocks noChangeShapeType="1"/>
            </p:cNvSpPr>
            <p:nvPr/>
          </p:nvSpPr>
          <p:spPr bwMode="auto">
            <a:xfrm flipV="1">
              <a:off x="1566" y="3547"/>
              <a:ext cx="43" cy="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75" name="Freeform 20"/>
            <p:cNvSpPr>
              <a:spLocks/>
            </p:cNvSpPr>
            <p:nvPr/>
          </p:nvSpPr>
          <p:spPr bwMode="auto">
            <a:xfrm>
              <a:off x="1516" y="3548"/>
              <a:ext cx="93" cy="79"/>
            </a:xfrm>
            <a:custGeom>
              <a:avLst/>
              <a:gdLst>
                <a:gd name="T0" fmla="*/ 0 w 92"/>
                <a:gd name="T1" fmla="*/ 0 h 74"/>
                <a:gd name="T2" fmla="*/ 110 w 92"/>
                <a:gd name="T3" fmla="*/ 4 h 74"/>
                <a:gd name="T4" fmla="*/ 33 w 92"/>
                <a:gd name="T5" fmla="*/ 238 h 74"/>
                <a:gd name="T6" fmla="*/ 73 w 92"/>
                <a:gd name="T7" fmla="*/ 64 h 74"/>
                <a:gd name="T8" fmla="*/ 0 w 92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4"/>
                <a:gd name="T17" fmla="*/ 92 w 9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4">
                  <a:moveTo>
                    <a:pt x="0" y="0"/>
                  </a:moveTo>
                  <a:lnTo>
                    <a:pt x="92" y="4"/>
                  </a:lnTo>
                  <a:lnTo>
                    <a:pt x="33" y="74"/>
                  </a:lnTo>
                  <a:lnTo>
                    <a:pt x="55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0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76" name="Line 21"/>
            <p:cNvSpPr>
              <a:spLocks noChangeShapeType="1"/>
            </p:cNvSpPr>
            <p:nvPr/>
          </p:nvSpPr>
          <p:spPr bwMode="auto">
            <a:xfrm>
              <a:off x="1036" y="3381"/>
              <a:ext cx="22" cy="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77" name="Freeform 22"/>
            <p:cNvSpPr>
              <a:spLocks/>
            </p:cNvSpPr>
            <p:nvPr/>
          </p:nvSpPr>
          <p:spPr bwMode="auto">
            <a:xfrm>
              <a:off x="989" y="3333"/>
              <a:ext cx="75" cy="96"/>
            </a:xfrm>
            <a:custGeom>
              <a:avLst/>
              <a:gdLst>
                <a:gd name="T0" fmla="*/ 91 w 74"/>
                <a:gd name="T1" fmla="*/ 0 h 91"/>
                <a:gd name="T2" fmla="*/ 92 w 74"/>
                <a:gd name="T3" fmla="*/ 241 h 91"/>
                <a:gd name="T4" fmla="*/ 0 w 74"/>
                <a:gd name="T5" fmla="*/ 90 h 91"/>
                <a:gd name="T6" fmla="*/ 74 w 74"/>
                <a:gd name="T7" fmla="*/ 145 h 91"/>
                <a:gd name="T8" fmla="*/ 91 w 74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91"/>
                <a:gd name="T17" fmla="*/ 74 w 74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91">
                  <a:moveTo>
                    <a:pt x="73" y="0"/>
                  </a:moveTo>
                  <a:lnTo>
                    <a:pt x="74" y="91"/>
                  </a:lnTo>
                  <a:lnTo>
                    <a:pt x="0" y="35"/>
                  </a:lnTo>
                  <a:lnTo>
                    <a:pt x="56" y="5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9900"/>
            </a:solidFill>
            <a:ln w="0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78" name="Rectangle 23"/>
            <p:cNvSpPr>
              <a:spLocks noChangeArrowheads="1"/>
            </p:cNvSpPr>
            <p:nvPr/>
          </p:nvSpPr>
          <p:spPr bwMode="auto">
            <a:xfrm>
              <a:off x="1052" y="3009"/>
              <a:ext cx="78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3913" eaLnBrk="0" hangingPunct="0">
                <a:lnSpc>
                  <a:spcPct val="90000"/>
                </a:lnSpc>
              </a:pPr>
              <a:r>
                <a:rPr lang="fr-FR" sz="1600" b="1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79" name="Rectangle 24"/>
            <p:cNvSpPr>
              <a:spLocks noChangeArrowheads="1"/>
            </p:cNvSpPr>
            <p:nvPr/>
          </p:nvSpPr>
          <p:spPr bwMode="auto">
            <a:xfrm>
              <a:off x="1494" y="3193"/>
              <a:ext cx="72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3913" eaLnBrk="0" hangingPunct="0">
                <a:lnSpc>
                  <a:spcPct val="90000"/>
                </a:lnSpc>
              </a:pPr>
              <a:r>
                <a:rPr lang="fr-FR" sz="1600" b="1" dirty="0">
                  <a:latin typeface="Calibri" pitchFamily="34" charset="0"/>
                </a:rPr>
                <a:t>B</a:t>
              </a:r>
            </a:p>
          </p:txBody>
        </p:sp>
        <p:sp>
          <p:nvSpPr>
            <p:cNvPr id="80" name="Rectangle 25"/>
            <p:cNvSpPr>
              <a:spLocks noChangeArrowheads="1"/>
            </p:cNvSpPr>
            <p:nvPr/>
          </p:nvSpPr>
          <p:spPr bwMode="auto">
            <a:xfrm>
              <a:off x="1251" y="3511"/>
              <a:ext cx="68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3913" eaLnBrk="0" hangingPunct="0">
                <a:lnSpc>
                  <a:spcPct val="90000"/>
                </a:lnSpc>
              </a:pPr>
              <a:r>
                <a:rPr lang="fr-FR" sz="1600" b="1" dirty="0">
                  <a:latin typeface="Calibri" pitchFamily="34" charset="0"/>
                </a:rPr>
                <a:t>C</a:t>
              </a:r>
            </a:p>
          </p:txBody>
        </p:sp>
        <p:sp>
          <p:nvSpPr>
            <p:cNvPr id="81" name="Rectangle 26"/>
            <p:cNvSpPr>
              <a:spLocks noChangeArrowheads="1"/>
            </p:cNvSpPr>
            <p:nvPr/>
          </p:nvSpPr>
          <p:spPr bwMode="auto">
            <a:xfrm>
              <a:off x="1935" y="3333"/>
              <a:ext cx="81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3913" eaLnBrk="0" hangingPunct="0">
                <a:lnSpc>
                  <a:spcPct val="90000"/>
                </a:lnSpc>
              </a:pPr>
              <a:r>
                <a:rPr lang="fr-FR" sz="1600" b="1" dirty="0">
                  <a:latin typeface="Calibri" pitchFamily="34" charset="0"/>
                </a:rPr>
                <a:t>D</a:t>
              </a:r>
            </a:p>
          </p:txBody>
        </p:sp>
      </p:grpSp>
      <p:grpSp>
        <p:nvGrpSpPr>
          <p:cNvPr id="82" name="Group 29"/>
          <p:cNvGrpSpPr>
            <a:grpSpLocks/>
          </p:cNvGrpSpPr>
          <p:nvPr/>
        </p:nvGrpSpPr>
        <p:grpSpPr bwMode="auto">
          <a:xfrm>
            <a:off x="5656663" y="4940699"/>
            <a:ext cx="2232025" cy="1439862"/>
            <a:chOff x="3604" y="2853"/>
            <a:chExt cx="1406" cy="907"/>
          </a:xfrm>
        </p:grpSpPr>
        <p:sp>
          <p:nvSpPr>
            <p:cNvPr id="83" name="Line 30"/>
            <p:cNvSpPr>
              <a:spLocks noChangeShapeType="1"/>
            </p:cNvSpPr>
            <p:nvPr/>
          </p:nvSpPr>
          <p:spPr bwMode="auto">
            <a:xfrm>
              <a:off x="3957" y="2861"/>
              <a:ext cx="2" cy="899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84" name="Line 31"/>
            <p:cNvSpPr>
              <a:spLocks noChangeShapeType="1"/>
            </p:cNvSpPr>
            <p:nvPr/>
          </p:nvSpPr>
          <p:spPr bwMode="auto">
            <a:xfrm>
              <a:off x="4296" y="2861"/>
              <a:ext cx="0" cy="899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85" name="Line 32"/>
            <p:cNvSpPr>
              <a:spLocks noChangeShapeType="1"/>
            </p:cNvSpPr>
            <p:nvPr/>
          </p:nvSpPr>
          <p:spPr bwMode="auto">
            <a:xfrm>
              <a:off x="4634" y="2861"/>
              <a:ext cx="0" cy="899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86" name="Rectangle 33"/>
            <p:cNvSpPr>
              <a:spLocks noChangeArrowheads="1"/>
            </p:cNvSpPr>
            <p:nvPr/>
          </p:nvSpPr>
          <p:spPr bwMode="auto">
            <a:xfrm>
              <a:off x="3695" y="2853"/>
              <a:ext cx="17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3913" eaLnBrk="0" hangingPunct="0">
                <a:lnSpc>
                  <a:spcPct val="90000"/>
                </a:lnSpc>
              </a:pPr>
              <a:r>
                <a:rPr lang="fr-FR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87" name="Rectangle 34"/>
            <p:cNvSpPr>
              <a:spLocks noChangeArrowheads="1"/>
            </p:cNvSpPr>
            <p:nvPr/>
          </p:nvSpPr>
          <p:spPr bwMode="auto">
            <a:xfrm>
              <a:off x="4038" y="2853"/>
              <a:ext cx="17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3913" eaLnBrk="0" hangingPunct="0">
                <a:lnSpc>
                  <a:spcPct val="90000"/>
                </a:lnSpc>
              </a:pPr>
              <a:r>
                <a:rPr lang="fr-FR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88" name="Rectangle 35"/>
            <p:cNvSpPr>
              <a:spLocks noChangeArrowheads="1"/>
            </p:cNvSpPr>
            <p:nvPr/>
          </p:nvSpPr>
          <p:spPr bwMode="auto">
            <a:xfrm>
              <a:off x="4378" y="2853"/>
              <a:ext cx="17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3913" eaLnBrk="0" hangingPunct="0">
                <a:lnSpc>
                  <a:spcPct val="90000"/>
                </a:lnSpc>
              </a:pPr>
              <a:r>
                <a:rPr lang="fr-FR" sz="1600" b="1" dirty="0">
                  <a:latin typeface="Calibri" pitchFamily="34" charset="0"/>
                </a:rPr>
                <a:t>M3</a:t>
              </a:r>
            </a:p>
          </p:txBody>
        </p:sp>
        <p:sp>
          <p:nvSpPr>
            <p:cNvPr id="89" name="Rectangle 36"/>
            <p:cNvSpPr>
              <a:spLocks noChangeArrowheads="1"/>
            </p:cNvSpPr>
            <p:nvPr/>
          </p:nvSpPr>
          <p:spPr bwMode="auto">
            <a:xfrm>
              <a:off x="4720" y="2853"/>
              <a:ext cx="17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3913" eaLnBrk="0" hangingPunct="0">
                <a:lnSpc>
                  <a:spcPct val="90000"/>
                </a:lnSpc>
              </a:pPr>
              <a:r>
                <a:rPr lang="fr-FR" sz="1600" b="1" dirty="0">
                  <a:latin typeface="Calibri" pitchFamily="34" charset="0"/>
                </a:rPr>
                <a:t>M4</a:t>
              </a:r>
            </a:p>
          </p:txBody>
        </p:sp>
        <p:sp>
          <p:nvSpPr>
            <p:cNvPr id="90" name="Rectangle 37"/>
            <p:cNvSpPr>
              <a:spLocks noChangeArrowheads="1"/>
            </p:cNvSpPr>
            <p:nvPr/>
          </p:nvSpPr>
          <p:spPr bwMode="auto">
            <a:xfrm>
              <a:off x="3615" y="3133"/>
              <a:ext cx="239" cy="65"/>
            </a:xfrm>
            <a:prstGeom prst="rect">
              <a:avLst/>
            </a:prstGeom>
            <a:solidFill>
              <a:schemeClr val="tx2"/>
            </a:solidFill>
            <a:ln w="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91" name="Rectangle 38"/>
            <p:cNvSpPr>
              <a:spLocks noChangeArrowheads="1"/>
            </p:cNvSpPr>
            <p:nvPr/>
          </p:nvSpPr>
          <p:spPr bwMode="auto">
            <a:xfrm>
              <a:off x="3721" y="3033"/>
              <a:ext cx="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3913" eaLnBrk="0" hangingPunct="0">
                <a:lnSpc>
                  <a:spcPct val="90000"/>
                </a:lnSpc>
              </a:pPr>
              <a:r>
                <a:rPr lang="fr-FR" sz="1600" b="1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92" name="Rectangle 39"/>
            <p:cNvSpPr>
              <a:spLocks noChangeArrowheads="1"/>
            </p:cNvSpPr>
            <p:nvPr/>
          </p:nvSpPr>
          <p:spPr bwMode="auto">
            <a:xfrm>
              <a:off x="3853" y="3266"/>
              <a:ext cx="406" cy="56"/>
            </a:xfrm>
            <a:prstGeom prst="rect">
              <a:avLst/>
            </a:prstGeom>
            <a:solidFill>
              <a:schemeClr val="tx2"/>
            </a:solidFill>
            <a:ln w="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93" name="Rectangle 40"/>
            <p:cNvSpPr>
              <a:spLocks noChangeArrowheads="1"/>
            </p:cNvSpPr>
            <p:nvPr/>
          </p:nvSpPr>
          <p:spPr bwMode="auto">
            <a:xfrm>
              <a:off x="3994" y="3165"/>
              <a:ext cx="72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3913" eaLnBrk="0" hangingPunct="0">
                <a:lnSpc>
                  <a:spcPct val="90000"/>
                </a:lnSpc>
              </a:pPr>
              <a:r>
                <a:rPr lang="fr-FR" sz="1600" b="1" dirty="0">
                  <a:latin typeface="Calibri" pitchFamily="34" charset="0"/>
                </a:rPr>
                <a:t>B</a:t>
              </a:r>
            </a:p>
          </p:txBody>
        </p:sp>
        <p:sp>
          <p:nvSpPr>
            <p:cNvPr id="94" name="Rectangle 41"/>
            <p:cNvSpPr>
              <a:spLocks noChangeArrowheads="1"/>
            </p:cNvSpPr>
            <p:nvPr/>
          </p:nvSpPr>
          <p:spPr bwMode="auto">
            <a:xfrm>
              <a:off x="3615" y="3422"/>
              <a:ext cx="618" cy="64"/>
            </a:xfrm>
            <a:prstGeom prst="rect">
              <a:avLst/>
            </a:prstGeom>
            <a:solidFill>
              <a:schemeClr val="tx2"/>
            </a:solidFill>
            <a:ln w="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95" name="Rectangle 42"/>
            <p:cNvSpPr>
              <a:spLocks noChangeArrowheads="1"/>
            </p:cNvSpPr>
            <p:nvPr/>
          </p:nvSpPr>
          <p:spPr bwMode="auto">
            <a:xfrm>
              <a:off x="3687" y="3322"/>
              <a:ext cx="6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3913" eaLnBrk="0" hangingPunct="0">
                <a:lnSpc>
                  <a:spcPct val="90000"/>
                </a:lnSpc>
              </a:pPr>
              <a:r>
                <a:rPr lang="fr-FR" sz="1600" b="1" dirty="0">
                  <a:latin typeface="Calibri" pitchFamily="34" charset="0"/>
                </a:rPr>
                <a:t>C</a:t>
              </a:r>
            </a:p>
          </p:txBody>
        </p:sp>
        <p:sp>
          <p:nvSpPr>
            <p:cNvPr id="96" name="Rectangle 43"/>
            <p:cNvSpPr>
              <a:spLocks noChangeArrowheads="1"/>
            </p:cNvSpPr>
            <p:nvPr/>
          </p:nvSpPr>
          <p:spPr bwMode="auto">
            <a:xfrm>
              <a:off x="4261" y="3550"/>
              <a:ext cx="367" cy="75"/>
            </a:xfrm>
            <a:prstGeom prst="rect">
              <a:avLst/>
            </a:prstGeom>
            <a:solidFill>
              <a:schemeClr val="tx2"/>
            </a:solidFill>
            <a:ln w="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97" name="Rectangle 44"/>
            <p:cNvSpPr>
              <a:spLocks noChangeArrowheads="1"/>
            </p:cNvSpPr>
            <p:nvPr/>
          </p:nvSpPr>
          <p:spPr bwMode="auto">
            <a:xfrm>
              <a:off x="4339" y="3445"/>
              <a:ext cx="81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3913" eaLnBrk="0" hangingPunct="0">
                <a:lnSpc>
                  <a:spcPct val="90000"/>
                </a:lnSpc>
              </a:pPr>
              <a:r>
                <a:rPr lang="fr-FR" sz="1600" b="1" dirty="0">
                  <a:latin typeface="Calibri" pitchFamily="34" charset="0"/>
                </a:rPr>
                <a:t>D</a:t>
              </a:r>
            </a:p>
          </p:txBody>
        </p:sp>
        <p:sp>
          <p:nvSpPr>
            <p:cNvPr id="98" name="Line 45"/>
            <p:cNvSpPr>
              <a:spLocks noChangeShapeType="1"/>
            </p:cNvSpPr>
            <p:nvPr/>
          </p:nvSpPr>
          <p:spPr bwMode="auto">
            <a:xfrm>
              <a:off x="4998" y="2861"/>
              <a:ext cx="0" cy="899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99" name="Line 46"/>
            <p:cNvSpPr>
              <a:spLocks noChangeShapeType="1"/>
            </p:cNvSpPr>
            <p:nvPr/>
          </p:nvSpPr>
          <p:spPr bwMode="auto">
            <a:xfrm>
              <a:off x="3606" y="2861"/>
              <a:ext cx="1" cy="899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fr-FR" dirty="0"/>
            </a:p>
          </p:txBody>
        </p:sp>
        <p:sp>
          <p:nvSpPr>
            <p:cNvPr id="100" name="Line 47"/>
            <p:cNvSpPr>
              <a:spLocks noChangeShapeType="1"/>
            </p:cNvSpPr>
            <p:nvPr/>
          </p:nvSpPr>
          <p:spPr bwMode="auto">
            <a:xfrm flipV="1">
              <a:off x="3604" y="2982"/>
              <a:ext cx="1406" cy="7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fr-FR" dirty="0"/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79367" y="3170339"/>
            <a:ext cx="367825" cy="1128685"/>
            <a:chOff x="35400" y="2372323"/>
            <a:chExt cx="367825" cy="1128685"/>
          </a:xfrm>
        </p:grpSpPr>
        <p:pic>
          <p:nvPicPr>
            <p:cNvPr id="57" name="Picture 3" descr="C:\Users\Laurent\Desktop\my_MSStc1\lion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0" y="2755907"/>
              <a:ext cx="367825" cy="3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3" descr="C:\Users\Laurent\Desktop\my_MSStc1\lion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0" y="3139491"/>
              <a:ext cx="367825" cy="3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3" descr="C:\Users\Laurent\Desktop\my_MSStc1\lion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0" y="2372323"/>
              <a:ext cx="367825" cy="3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971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23463" y="1475008"/>
            <a:ext cx="8523914" cy="47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tabLst>
                <a:tab pos="26876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6876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6876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400" b="1" dirty="0" smtClean="0">
                <a:latin typeface="Arial" charset="0"/>
              </a:rPr>
              <a:t>Objectifs spécifiques du PE : </a:t>
            </a:r>
          </a:p>
          <a:p>
            <a:pPr marL="0" indent="0" defTabSz="914400">
              <a:lnSpc>
                <a:spcPct val="80000"/>
              </a:lnSpc>
              <a:spcBef>
                <a:spcPct val="50000"/>
              </a:spcBef>
              <a:buNone/>
            </a:pPr>
            <a:endParaRPr lang="fr-FR" altLang="fr-FR" sz="1000" b="1" dirty="0">
              <a:latin typeface="Arial" charset="0"/>
            </a:endParaRP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identifier </a:t>
            </a:r>
            <a:r>
              <a:rPr lang="fr-FR" altLang="fr-FR" sz="1200" b="1" dirty="0">
                <a:latin typeface="Arial" charset="0"/>
              </a:rPr>
              <a:t>et bien poser un </a:t>
            </a:r>
            <a:r>
              <a:rPr lang="fr-FR" altLang="fr-FR" sz="1200" b="1" dirty="0" smtClean="0">
                <a:latin typeface="Arial" charset="0"/>
              </a:rPr>
              <a:t>problème</a:t>
            </a:r>
            <a:endParaRPr lang="fr-FR" altLang="fr-FR" sz="1200" b="1" dirty="0" smtClean="0">
              <a:latin typeface="Arial" charset="0"/>
            </a:endParaRP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pratiquer les outils </a:t>
            </a:r>
            <a:r>
              <a:rPr lang="fr-FR" altLang="fr-FR" sz="1200" b="1" dirty="0" smtClean="0">
                <a:latin typeface="Arial" charset="0"/>
              </a:rPr>
              <a:t>bibliographiques</a:t>
            </a:r>
            <a:endParaRPr lang="fr-FR" altLang="fr-FR" sz="1200" b="1" dirty="0" smtClean="0">
              <a:latin typeface="Arial" charset="0"/>
            </a:endParaRP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exercer sa créativité </a:t>
            </a:r>
            <a:r>
              <a:rPr lang="fr-FR" altLang="fr-FR" sz="1200" b="1" dirty="0" smtClean="0">
                <a:latin typeface="Arial" charset="0"/>
              </a:rPr>
              <a:t>scientifique, technique, organisationnelle</a:t>
            </a:r>
            <a:endParaRPr lang="fr-FR" altLang="fr-FR" sz="1200" b="1" dirty="0" smtClean="0">
              <a:latin typeface="Arial" charset="0"/>
            </a:endParaRP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endParaRPr lang="fr-FR" altLang="fr-FR" sz="600" b="1" dirty="0" smtClean="0">
              <a:latin typeface="Arial" charset="0"/>
            </a:endParaRP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pratiquer la conduite de projet en équipe  </a:t>
            </a: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développer </a:t>
            </a:r>
            <a:r>
              <a:rPr lang="fr-FR" altLang="fr-FR" sz="1200" b="1" dirty="0" smtClean="0">
                <a:latin typeface="Arial" charset="0"/>
              </a:rPr>
              <a:t>sa </a:t>
            </a:r>
            <a:r>
              <a:rPr lang="fr-FR" altLang="fr-FR" sz="1200" b="1" dirty="0" err="1" smtClean="0">
                <a:latin typeface="Arial" charset="0"/>
              </a:rPr>
              <a:t>comm</a:t>
            </a:r>
            <a:r>
              <a:rPr lang="fr-FR" altLang="fr-FR" sz="1200" b="1" dirty="0" smtClean="0">
                <a:latin typeface="Arial" charset="0"/>
              </a:rPr>
              <a:t>. écrite </a:t>
            </a:r>
            <a:r>
              <a:rPr lang="fr-FR" altLang="fr-FR" sz="1200" b="1" dirty="0" smtClean="0">
                <a:latin typeface="Arial" charset="0"/>
              </a:rPr>
              <a:t>et orale, en s’adaptant au public </a:t>
            </a: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interagir avec l’environnement  école et / ou extérieur  </a:t>
            </a: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endParaRPr lang="fr-FR" altLang="fr-FR" sz="600" b="1" dirty="0" smtClean="0">
              <a:latin typeface="Arial" charset="0"/>
            </a:endParaRP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conduire une étude dans la durée </a:t>
            </a: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mettre en œuvre les moyens requis </a:t>
            </a: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produire le livrable demandé</a:t>
            </a:r>
          </a:p>
          <a:p>
            <a:pPr lvl="1" defTabSz="914400">
              <a:lnSpc>
                <a:spcPct val="80000"/>
              </a:lnSpc>
              <a:spcBef>
                <a:spcPct val="50000"/>
              </a:spcBef>
              <a:buFontTx/>
              <a:buChar char="-"/>
            </a:pPr>
            <a:endParaRPr lang="fr-FR" altLang="fr-FR" sz="1200" b="1" dirty="0">
              <a:latin typeface="Arial" charset="0"/>
            </a:endParaRPr>
          </a:p>
          <a:p>
            <a:pPr marL="0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400" b="1" dirty="0" smtClean="0">
                <a:latin typeface="Arial" charset="0"/>
              </a:rPr>
              <a:t>Objectifs de ce cours :</a:t>
            </a:r>
          </a:p>
          <a:p>
            <a:pPr marL="0" indent="0" defTabSz="914400">
              <a:lnSpc>
                <a:spcPct val="80000"/>
              </a:lnSpc>
              <a:spcBef>
                <a:spcPct val="50000"/>
              </a:spcBef>
              <a:buNone/>
            </a:pPr>
            <a:endParaRPr lang="fr-FR" altLang="fr-FR" sz="1000" b="1" dirty="0" smtClean="0">
              <a:latin typeface="Arial" charset="0"/>
            </a:endParaRP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définir « travail en mode projet » + organisation et outils associés</a:t>
            </a: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relier entreprise </a:t>
            </a:r>
            <a:r>
              <a:rPr lang="fr-FR" altLang="fr-FR" sz="1800" b="1" dirty="0" smtClean="0">
                <a:latin typeface="Arial" charset="0"/>
              </a:rPr>
              <a:t>↔</a:t>
            </a:r>
            <a:r>
              <a:rPr lang="fr-FR" altLang="fr-FR" sz="1200" b="1" dirty="0" smtClean="0">
                <a:latin typeface="Arial" charset="0"/>
              </a:rPr>
              <a:t> PE </a:t>
            </a:r>
            <a:r>
              <a:rPr lang="fr-FR" altLang="fr-FR" sz="1200" b="1" dirty="0" smtClean="0">
                <a:solidFill>
                  <a:srgbClr val="94251F"/>
                </a:solidFill>
                <a:latin typeface="Arial" charset="0"/>
              </a:rPr>
              <a:t>(détaillées dans les cadres gris)</a:t>
            </a: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préciser les attendus du PE</a:t>
            </a: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endParaRPr lang="fr-FR" altLang="fr-FR" sz="600" b="1" dirty="0" smtClean="0">
              <a:latin typeface="Arial" charset="0"/>
            </a:endParaRP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- servir de référence en cours d’année</a:t>
            </a:r>
            <a:endParaRPr lang="fr-FR" altLang="fr-FR" sz="1200" b="1" dirty="0">
              <a:latin typeface="Arial" charset="0"/>
            </a:endParaRPr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2440359" y="67735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440358" y="341368"/>
            <a:ext cx="65305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2000" b="1" dirty="0" smtClean="0">
                <a:solidFill>
                  <a:srgbClr val="94241F"/>
                </a:solidFill>
                <a:latin typeface="Arial" charset="0"/>
                <a:ea typeface="+mn-ea"/>
                <a:cs typeface="+mn-cs"/>
              </a:rPr>
              <a:t>Introduction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2440358" y="75514"/>
            <a:ext cx="0" cy="943662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 txBox="1">
            <a:spLocks/>
          </p:cNvSpPr>
          <p:nvPr/>
        </p:nvSpPr>
        <p:spPr>
          <a:xfrm>
            <a:off x="684082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7291A8-B9F5-8D40-963D-1C2AE6212483}" type="slidenum">
              <a:rPr lang="fr-FR" sz="1600" b="1" smtClean="0">
                <a:solidFill>
                  <a:srgbClr val="9424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</a:t>
            </a:fld>
            <a:endParaRPr lang="fr-FR" sz="1600" b="1" dirty="0">
              <a:solidFill>
                <a:srgbClr val="9424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e 3"/>
          <p:cNvGrpSpPr>
            <a:grpSpLocks/>
          </p:cNvGrpSpPr>
          <p:nvPr/>
        </p:nvGrpSpPr>
        <p:grpSpPr bwMode="auto">
          <a:xfrm>
            <a:off x="6179786" y="1769451"/>
            <a:ext cx="1322070" cy="805499"/>
            <a:chOff x="6012160" y="1052191"/>
            <a:chExt cx="1656184" cy="1872208"/>
          </a:xfrm>
        </p:grpSpPr>
        <p:sp>
          <p:nvSpPr>
            <p:cNvPr id="12" name="Explosion 1 11"/>
            <p:cNvSpPr/>
            <p:nvPr/>
          </p:nvSpPr>
          <p:spPr>
            <a:xfrm>
              <a:off x="6012160" y="1052191"/>
              <a:ext cx="1656184" cy="1872208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rgbClr val="942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900">
                <a:solidFill>
                  <a:srgbClr val="94251F"/>
                </a:solidFill>
              </a:endParaRP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6243659" y="1651804"/>
              <a:ext cx="1296143" cy="318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spcBef>
                  <a:spcPct val="20000"/>
                </a:spcBef>
                <a:buChar char="•"/>
                <a:tabLst>
                  <a:tab pos="2687638" algn="l"/>
                </a:tabLs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2687638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ts val="25"/>
                </a:spcBef>
                <a:buFontTx/>
                <a:buNone/>
              </a:pPr>
              <a:r>
                <a:rPr lang="fr-FR" altLang="fr-FR" sz="1050" b="1" dirty="0" smtClean="0">
                  <a:solidFill>
                    <a:srgbClr val="94251F"/>
                  </a:solidFill>
                  <a:latin typeface="Arial" charset="0"/>
                </a:rPr>
                <a:t>innovation</a:t>
              </a:r>
              <a:endParaRPr lang="fr-FR" altLang="fr-FR" sz="600" b="1" dirty="0">
                <a:solidFill>
                  <a:srgbClr val="94251F"/>
                </a:solidFill>
                <a:latin typeface="Arial" charset="0"/>
              </a:endParaRPr>
            </a:p>
          </p:txBody>
        </p:sp>
      </p:grpSp>
      <p:grpSp>
        <p:nvGrpSpPr>
          <p:cNvPr id="14" name="Groupe 3"/>
          <p:cNvGrpSpPr>
            <a:grpSpLocks/>
          </p:cNvGrpSpPr>
          <p:nvPr/>
        </p:nvGrpSpPr>
        <p:grpSpPr bwMode="auto">
          <a:xfrm>
            <a:off x="6179786" y="2690774"/>
            <a:ext cx="1322070" cy="805499"/>
            <a:chOff x="6012160" y="1052191"/>
            <a:chExt cx="1656184" cy="1872208"/>
          </a:xfrm>
        </p:grpSpPr>
        <p:sp>
          <p:nvSpPr>
            <p:cNvPr id="15" name="Explosion 1 14"/>
            <p:cNvSpPr/>
            <p:nvPr/>
          </p:nvSpPr>
          <p:spPr>
            <a:xfrm>
              <a:off x="6012160" y="1052191"/>
              <a:ext cx="1656184" cy="1872208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rgbClr val="942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900">
                <a:solidFill>
                  <a:srgbClr val="94251F"/>
                </a:solidFill>
              </a:endParaRP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6243659" y="1651805"/>
              <a:ext cx="1296143" cy="590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spcBef>
                  <a:spcPct val="20000"/>
                </a:spcBef>
                <a:buChar char="•"/>
                <a:tabLst>
                  <a:tab pos="2687638" algn="l"/>
                </a:tabLs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2687638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ts val="25"/>
                </a:spcBef>
                <a:buFontTx/>
                <a:buNone/>
              </a:pPr>
              <a:r>
                <a:rPr lang="fr-FR" altLang="fr-FR" sz="1050" b="1" dirty="0" smtClean="0">
                  <a:solidFill>
                    <a:srgbClr val="94251F"/>
                  </a:solidFill>
                  <a:latin typeface="Arial" charset="0"/>
                </a:rPr>
                <a:t>GP - </a:t>
              </a:r>
              <a:r>
                <a:rPr lang="fr-FR" altLang="fr-FR" sz="1050" b="1" dirty="0" err="1" smtClean="0">
                  <a:solidFill>
                    <a:srgbClr val="94251F"/>
                  </a:solidFill>
                  <a:latin typeface="Arial" charset="0"/>
                </a:rPr>
                <a:t>Comm</a:t>
              </a:r>
              <a:endParaRPr lang="fr-FR" altLang="fr-FR" sz="600" b="1" dirty="0">
                <a:solidFill>
                  <a:srgbClr val="94251F"/>
                </a:solidFill>
                <a:latin typeface="Arial" charset="0"/>
              </a:endParaRPr>
            </a:p>
          </p:txBody>
        </p:sp>
      </p:grpSp>
      <p:grpSp>
        <p:nvGrpSpPr>
          <p:cNvPr id="17" name="Groupe 3"/>
          <p:cNvGrpSpPr>
            <a:grpSpLocks/>
          </p:cNvGrpSpPr>
          <p:nvPr/>
        </p:nvGrpSpPr>
        <p:grpSpPr bwMode="auto">
          <a:xfrm>
            <a:off x="6179786" y="3545433"/>
            <a:ext cx="1322070" cy="805499"/>
            <a:chOff x="6012160" y="1052191"/>
            <a:chExt cx="1656184" cy="1872208"/>
          </a:xfrm>
        </p:grpSpPr>
        <p:sp>
          <p:nvSpPr>
            <p:cNvPr id="18" name="Explosion 1 17"/>
            <p:cNvSpPr/>
            <p:nvPr/>
          </p:nvSpPr>
          <p:spPr>
            <a:xfrm>
              <a:off x="6012160" y="1052191"/>
              <a:ext cx="1656184" cy="1872208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rgbClr val="942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900">
                <a:solidFill>
                  <a:srgbClr val="94251F"/>
                </a:solidFill>
              </a:endParaRPr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6243659" y="1651805"/>
              <a:ext cx="1296143" cy="590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spcBef>
                  <a:spcPct val="20000"/>
                </a:spcBef>
                <a:buChar char="•"/>
                <a:tabLst>
                  <a:tab pos="2687638" algn="l"/>
                </a:tabLs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2687638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2687638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687638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ts val="25"/>
                </a:spcBef>
                <a:buFontTx/>
                <a:buNone/>
              </a:pPr>
              <a:r>
                <a:rPr lang="fr-FR" altLang="fr-FR" sz="1050" b="1" dirty="0" smtClean="0">
                  <a:solidFill>
                    <a:srgbClr val="94251F"/>
                  </a:solidFill>
                  <a:latin typeface="Arial" charset="0"/>
                </a:rPr>
                <a:t>réalisation</a:t>
              </a:r>
              <a:endParaRPr lang="fr-FR" altLang="fr-FR" sz="600" b="1" dirty="0">
                <a:solidFill>
                  <a:srgbClr val="94251F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984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263" y="1618908"/>
            <a:ext cx="8497887" cy="363512"/>
          </a:xfrm>
        </p:spPr>
        <p:txBody>
          <a:bodyPr rtlCol="0">
            <a:normAutofit/>
          </a:bodyPr>
          <a:lstStyle/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Exemple de diagramme de Gantt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50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2440359" y="88690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440358" y="131818"/>
            <a:ext cx="49224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C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Démarrage :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construire le référentiel de gestion du 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40358" y="903971"/>
            <a:ext cx="67798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C.4 Les éléments de planification 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2440359" y="1234857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Imag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433" y="1982420"/>
            <a:ext cx="8149134" cy="448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464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0303" y="2043178"/>
            <a:ext cx="8497887" cy="3574884"/>
          </a:xfrm>
        </p:spPr>
        <p:txBody>
          <a:bodyPr rtlCol="0">
            <a:normAutofit/>
          </a:bodyPr>
          <a:lstStyle/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 smtClean="0">
                <a:solidFill>
                  <a:srgbClr val="92241E"/>
                </a:solidFill>
                <a:latin typeface="Arial" charset="0"/>
              </a:rPr>
              <a:t>Le </a:t>
            </a:r>
            <a:r>
              <a:rPr lang="fr-FR" altLang="fr-FR" sz="1400" b="1" dirty="0">
                <a:solidFill>
                  <a:srgbClr val="92241E"/>
                </a:solidFill>
                <a:latin typeface="Arial" charset="0"/>
              </a:rPr>
              <a:t>budget </a:t>
            </a:r>
            <a:r>
              <a:rPr lang="fr-FR" altLang="fr-FR" sz="1400" b="1" dirty="0" smtClean="0">
                <a:solidFill>
                  <a:srgbClr val="92241E"/>
                </a:solidFill>
                <a:latin typeface="Arial" charset="0"/>
              </a:rPr>
              <a:t>global </a:t>
            </a:r>
            <a:r>
              <a:rPr lang="fr-FR" altLang="fr-FR" sz="1400" b="1" dirty="0">
                <a:solidFill>
                  <a:srgbClr val="92241E"/>
                </a:solidFill>
                <a:latin typeface="Arial" charset="0"/>
              </a:rPr>
              <a:t>définit la taille du </a:t>
            </a:r>
            <a:r>
              <a:rPr lang="fr-FR" altLang="fr-FR" sz="1400" b="1" dirty="0" smtClean="0">
                <a:solidFill>
                  <a:srgbClr val="92241E"/>
                </a:solidFill>
                <a:latin typeface="Arial" charset="0"/>
              </a:rPr>
              <a:t>projet, penser en « coûts complets » du projet</a:t>
            </a:r>
            <a:endParaRPr lang="fr-FR" altLang="fr-FR" sz="1400" b="1" dirty="0">
              <a:solidFill>
                <a:srgbClr val="92241E"/>
              </a:solidFill>
              <a:latin typeface="Arial" charset="0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altLang="fr-FR" sz="1200" b="1" dirty="0">
                <a:solidFill>
                  <a:schemeClr val="tx1"/>
                </a:solidFill>
                <a:latin typeface="Arial" charset="0"/>
              </a:rPr>
              <a:t>- </a:t>
            </a:r>
            <a:r>
              <a:rPr lang="fr-FR" altLang="fr-FR" sz="1200" b="1" dirty="0" smtClean="0">
                <a:solidFill>
                  <a:schemeClr val="tx1"/>
                </a:solidFill>
                <a:latin typeface="Arial" charset="0"/>
              </a:rPr>
              <a:t>Coûts salariaux  (nb </a:t>
            </a:r>
            <a:r>
              <a:rPr lang="fr-FR" altLang="fr-FR" sz="1200" b="1" dirty="0">
                <a:solidFill>
                  <a:schemeClr val="tx1"/>
                </a:solidFill>
                <a:latin typeface="Arial" charset="0"/>
              </a:rPr>
              <a:t>homme/mois, embauches, prestations extérieures/sous-traitance)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altLang="fr-FR" sz="1200" b="1" dirty="0" smtClean="0">
                <a:solidFill>
                  <a:schemeClr val="tx1"/>
                </a:solidFill>
                <a:latin typeface="Arial" charset="0"/>
              </a:rPr>
              <a:t>- Investissements</a:t>
            </a:r>
            <a:r>
              <a:rPr lang="fr-FR" altLang="fr-FR" sz="1200" b="1" dirty="0">
                <a:solidFill>
                  <a:schemeClr val="tx1"/>
                </a:solidFill>
                <a:latin typeface="Arial" charset="0"/>
              </a:rPr>
              <a:t>, équipements, achats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altLang="fr-FR" sz="1200" b="1" dirty="0" smtClean="0">
                <a:solidFill>
                  <a:schemeClr val="tx1"/>
                </a:solidFill>
                <a:latin typeface="Arial" charset="0"/>
              </a:rPr>
              <a:t>- Coût </a:t>
            </a:r>
            <a:r>
              <a:rPr lang="fr-FR" altLang="fr-FR" sz="1200" b="1" dirty="0">
                <a:solidFill>
                  <a:schemeClr val="tx1"/>
                </a:solidFill>
                <a:latin typeface="Arial" charset="0"/>
              </a:rPr>
              <a:t>d’utilisation et amortissement des équipements existants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altLang="fr-FR" sz="1200" b="1" dirty="0" smtClean="0">
                <a:solidFill>
                  <a:schemeClr val="tx1"/>
                </a:solidFill>
                <a:latin typeface="Arial" charset="0"/>
              </a:rPr>
              <a:t>- Frais </a:t>
            </a:r>
            <a:r>
              <a:rPr lang="fr-FR" altLang="fr-FR" sz="1200" b="1" dirty="0">
                <a:solidFill>
                  <a:schemeClr val="tx1"/>
                </a:solidFill>
                <a:latin typeface="Arial" charset="0"/>
              </a:rPr>
              <a:t>de structure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altLang="fr-FR" sz="1200" b="1" dirty="0" smtClean="0">
                <a:solidFill>
                  <a:schemeClr val="tx1"/>
                </a:solidFill>
                <a:latin typeface="Arial" charset="0"/>
              </a:rPr>
              <a:t>- Missions</a:t>
            </a:r>
            <a:r>
              <a:rPr lang="fr-FR" altLang="fr-FR" sz="1200" b="1" dirty="0">
                <a:solidFill>
                  <a:schemeClr val="tx1"/>
                </a:solidFill>
                <a:latin typeface="Arial" charset="0"/>
              </a:rPr>
              <a:t>, déplacements</a:t>
            </a:r>
          </a:p>
          <a:p>
            <a:pPr algn="just">
              <a:spcBef>
                <a:spcPct val="50000"/>
              </a:spcBef>
              <a:buNone/>
            </a:pPr>
            <a:endParaRPr lang="fr-FR" altLang="fr-FR" sz="700" b="1" dirty="0">
              <a:latin typeface="Arial" charset="0"/>
            </a:endParaRPr>
          </a:p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 smtClean="0">
                <a:solidFill>
                  <a:srgbClr val="92241E"/>
                </a:solidFill>
                <a:latin typeface="Arial" charset="0"/>
              </a:rPr>
              <a:t>Le </a:t>
            </a:r>
            <a:r>
              <a:rPr lang="fr-FR" altLang="fr-FR" sz="1400" b="1" dirty="0">
                <a:solidFill>
                  <a:srgbClr val="92241E"/>
                </a:solidFill>
                <a:latin typeface="Arial" charset="0"/>
              </a:rPr>
              <a:t>budget sert à :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 smtClean="0">
                <a:solidFill>
                  <a:schemeClr val="tx1"/>
                </a:solidFill>
                <a:latin typeface="Arial" charset="0"/>
              </a:rPr>
              <a:t> -</a:t>
            </a:r>
            <a:r>
              <a:rPr lang="fr-FR" altLang="fr-FR" sz="1200" b="1" dirty="0" smtClean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fr-FR" altLang="fr-FR" sz="1200" b="1" dirty="0">
                <a:solidFill>
                  <a:schemeClr val="tx1"/>
                </a:solidFill>
                <a:latin typeface="Arial" charset="0"/>
                <a:cs typeface="+mn-cs"/>
              </a:rPr>
              <a:t>Faire la synthèse des ressources nécessaires 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fr-FR" altLang="fr-FR" sz="1200" b="1" dirty="0" smtClean="0">
                <a:solidFill>
                  <a:schemeClr val="tx1"/>
                </a:solidFill>
                <a:latin typeface="Arial" charset="0"/>
                <a:cs typeface="+mn-cs"/>
              </a:rPr>
              <a:t>- Évaluer </a:t>
            </a:r>
            <a:r>
              <a:rPr lang="fr-FR" altLang="fr-FR" sz="1200" b="1" dirty="0">
                <a:solidFill>
                  <a:schemeClr val="tx1"/>
                </a:solidFill>
                <a:latin typeface="Arial" charset="0"/>
                <a:cs typeface="+mn-cs"/>
              </a:rPr>
              <a:t>la faisabilité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fr-FR" altLang="fr-FR" sz="1200" b="1" dirty="0" smtClean="0">
                <a:solidFill>
                  <a:schemeClr val="tx1"/>
                </a:solidFill>
                <a:latin typeface="Arial" charset="0"/>
                <a:cs typeface="+mn-cs"/>
              </a:rPr>
              <a:t>- Demander </a:t>
            </a:r>
            <a:r>
              <a:rPr lang="fr-FR" altLang="fr-FR" sz="1200" b="1" dirty="0">
                <a:solidFill>
                  <a:schemeClr val="tx1"/>
                </a:solidFill>
                <a:latin typeface="Arial" charset="0"/>
                <a:cs typeface="+mn-cs"/>
              </a:rPr>
              <a:t>des financements</a:t>
            </a:r>
          </a:p>
          <a:p>
            <a:pPr algn="just">
              <a:spcBef>
                <a:spcPct val="50000"/>
              </a:spcBef>
              <a:buNone/>
            </a:pPr>
            <a:endParaRPr lang="fr-FR" altLang="fr-FR" sz="1400" b="1" dirty="0" smtClean="0">
              <a:solidFill>
                <a:srgbClr val="96172E"/>
              </a:solidFill>
              <a:latin typeface="Arial" charset="0"/>
              <a:cs typeface="+mn-cs"/>
            </a:endParaRPr>
          </a:p>
          <a:p>
            <a:pPr marL="1828800" lvl="4" indent="0" eaLnBrk="1" fontAlgn="auto" hangingPunct="1">
              <a:spcAft>
                <a:spcPts val="0"/>
              </a:spcAft>
              <a:buFont typeface="Lucida Grande"/>
              <a:buNone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51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2440359" y="88690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440358" y="131818"/>
            <a:ext cx="49224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C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Démarrage :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construire le référentiel de gestion du 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40358" y="903971"/>
            <a:ext cx="67798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C.5 Le budget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2440359" y="1234857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79367" y="3170339"/>
            <a:ext cx="367825" cy="1128685"/>
            <a:chOff x="35400" y="2372323"/>
            <a:chExt cx="367825" cy="1128685"/>
          </a:xfrm>
        </p:grpSpPr>
        <p:pic>
          <p:nvPicPr>
            <p:cNvPr id="10" name="Picture 3" descr="C:\Users\Laurent\Desktop\my_MSStc1\lion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0" y="2755907"/>
              <a:ext cx="367825" cy="3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 descr="C:\Users\Laurent\Desktop\my_MSStc1\lion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0" y="3139491"/>
              <a:ext cx="367825" cy="3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 descr="C:\Users\Laurent\Desktop\my_MSStc1\lion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0" y="2372323"/>
              <a:ext cx="367825" cy="3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464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263" y="1479923"/>
            <a:ext cx="8497887" cy="414729"/>
          </a:xfrm>
        </p:spPr>
        <p:txBody>
          <a:bodyPr rtlCol="0">
            <a:normAutofit/>
          </a:bodyPr>
          <a:lstStyle/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>
                <a:solidFill>
                  <a:srgbClr val="96172E"/>
                </a:solidFill>
                <a:latin typeface="Arial" charset="0"/>
              </a:rPr>
              <a:t>Exemple </a:t>
            </a: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</a:rPr>
              <a:t>de budget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52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2440359" y="88690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440358" y="131818"/>
            <a:ext cx="49224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C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Démarrage :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construire le référentiel de gestion du 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40358" y="903971"/>
            <a:ext cx="67798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C.5 Le budget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2440359" y="1234857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817283"/>
              </p:ext>
            </p:extLst>
          </p:nvPr>
        </p:nvGraphicFramePr>
        <p:xfrm>
          <a:off x="1192378" y="1874494"/>
          <a:ext cx="6984035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7659"/>
                <a:gridCol w="1604885"/>
                <a:gridCol w="869439"/>
                <a:gridCol w="1762052"/>
              </a:tblGrid>
              <a:tr h="18131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Personnels</a:t>
                      </a:r>
                      <a:endParaRPr lang="fr-FR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 Homme/mois</a:t>
                      </a:r>
                      <a:endParaRPr lang="fr-FR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Coût (€)</a:t>
                      </a:r>
                      <a:endParaRPr lang="fr-FR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Coût global (€)</a:t>
                      </a:r>
                      <a:endParaRPr lang="fr-FR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</a:tr>
              <a:tr h="181312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ROCHER F. (coordinateur)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6000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36000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1312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GREGOIRE L.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6000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36000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81312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Post-Doctorant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6000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48000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131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1</a:t>
                      </a:r>
                      <a:r>
                        <a:rPr lang="fr-FR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FR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120000</a:t>
                      </a:r>
                      <a:endParaRPr lang="fr-FR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8131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Amortissement</a:t>
                      </a:r>
                      <a:endParaRPr lang="fr-FR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</a:t>
                      </a:r>
                      <a:r>
                        <a:rPr lang="fr-FR" sz="10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Heures</a:t>
                      </a:r>
                      <a:endParaRPr lang="fr-FR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Coût</a:t>
                      </a:r>
                      <a:endParaRPr lang="fr-FR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fr-FR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</a:tr>
              <a:tr h="181312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Banc d’essais LUG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12800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1312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Chaîne</a:t>
                      </a:r>
                      <a:r>
                        <a:rPr lang="fr-F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d’excitation vibratoire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9600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81312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Chaîne de mesures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9600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131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2</a:t>
                      </a:r>
                      <a:r>
                        <a:rPr lang="fr-FR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FR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32000</a:t>
                      </a:r>
                      <a:endParaRPr lang="fr-FR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8131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Dépenses</a:t>
                      </a:r>
                      <a:endParaRPr lang="fr-FR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fr-FR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181312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Equipements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20000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81312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Fonctionnement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1312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Déplacements/missions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81312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Sous-traitance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6000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131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3</a:t>
                      </a:r>
                      <a:r>
                        <a:rPr lang="fr-FR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FR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38000</a:t>
                      </a:r>
                      <a:endParaRPr lang="fr-FR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81312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1+2+3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190000</a:t>
                      </a:r>
                      <a:endParaRPr lang="fr-FR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1813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Frais de gestion (10%)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19000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81312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</a:t>
                      </a:r>
                      <a:endParaRPr lang="fr-FR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209000</a:t>
                      </a:r>
                      <a:endParaRPr lang="fr-FR" sz="1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pSp>
        <p:nvGrpSpPr>
          <p:cNvPr id="10" name="Groupe 9"/>
          <p:cNvGrpSpPr/>
          <p:nvPr/>
        </p:nvGrpSpPr>
        <p:grpSpPr>
          <a:xfrm>
            <a:off x="3458817" y="4330727"/>
            <a:ext cx="5022630" cy="1871662"/>
            <a:chOff x="4901591" y="75513"/>
            <a:chExt cx="4184144" cy="1871662"/>
          </a:xfrm>
        </p:grpSpPr>
        <p:sp>
          <p:nvSpPr>
            <p:cNvPr id="11" name="Explosion 1 10"/>
            <p:cNvSpPr/>
            <p:nvPr/>
          </p:nvSpPr>
          <p:spPr bwMode="auto">
            <a:xfrm>
              <a:off x="4901591" y="75513"/>
              <a:ext cx="4184144" cy="1871662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rgbClr val="942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00">
                <a:solidFill>
                  <a:srgbClr val="94251F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5649061" y="759933"/>
              <a:ext cx="26572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Tenir </a:t>
              </a:r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les comptes du temps </a:t>
              </a:r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humain et du </a:t>
              </a:r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temps </a:t>
              </a:r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machines </a:t>
              </a:r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 cours de projet !</a:t>
              </a:r>
              <a:endParaRPr lang="fr-F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7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263" y="1516498"/>
            <a:ext cx="8497887" cy="414729"/>
          </a:xfrm>
        </p:spPr>
        <p:txBody>
          <a:bodyPr rtlCol="0">
            <a:normAutofit fontScale="25000" lnSpcReduction="20000"/>
          </a:bodyPr>
          <a:lstStyle/>
          <a:p>
            <a:pPr defTabSz="914400" eaLnBrk="1" hangingPunct="1">
              <a:lnSpc>
                <a:spcPct val="120000"/>
              </a:lnSpc>
              <a:spcBef>
                <a:spcPts val="0"/>
              </a:spcBef>
              <a:buClrTx/>
              <a:buSzTx/>
            </a:pPr>
            <a:r>
              <a:rPr lang="fr-FR" altLang="fr-FR" sz="5600" b="1" dirty="0">
                <a:solidFill>
                  <a:srgbClr val="96172E"/>
                </a:solidFill>
                <a:latin typeface="Arial" charset="0"/>
              </a:rPr>
              <a:t>Concevoir un projet, c’est mettre en œuvre une démarche rigoureuse pour répondre aux questions  successives </a:t>
            </a:r>
            <a:r>
              <a:rPr lang="fr-FR" altLang="fr-FR" sz="5600" b="1" dirty="0" smtClean="0">
                <a:solidFill>
                  <a:srgbClr val="96172E"/>
                </a:solidFill>
                <a:latin typeface="Arial" charset="0"/>
              </a:rPr>
              <a:t>suivantes : </a:t>
            </a:r>
            <a:endParaRPr lang="fr-FR" altLang="fr-FR" sz="5600" b="1" dirty="0">
              <a:solidFill>
                <a:srgbClr val="96172E"/>
              </a:solidFill>
              <a:latin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53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2440359" y="88690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440358" y="131818"/>
            <a:ext cx="49224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C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Démarrage :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construire le référentiel de gestion du 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40358" y="903971"/>
            <a:ext cx="67798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En résumé, démarche générale (1/2)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2440359" y="1234857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441873"/>
              </p:ext>
            </p:extLst>
          </p:nvPr>
        </p:nvGraphicFramePr>
        <p:xfrm>
          <a:off x="951230" y="2245312"/>
          <a:ext cx="7505700" cy="3365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2850"/>
                <a:gridCol w="3752850"/>
              </a:tblGrid>
              <a:tr h="255084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Questions</a:t>
                      </a:r>
                      <a:endParaRPr lang="fr-FR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Dossier de pilotage</a:t>
                      </a:r>
                      <a:endParaRPr lang="fr-FR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rgbClr val="CC0000"/>
                    </a:solidFill>
                  </a:tcPr>
                </a:tc>
              </a:tr>
              <a:tr h="512111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fr-FR" sz="1400" i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Quelles sont les fonctions ?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fr-FR" sz="1400" i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Quelles sont les contraintes ?</a:t>
                      </a:r>
                    </a:p>
                  </a:txBody>
                  <a:tcPr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89013" eaLnBrk="0" hangingPunct="0">
                        <a:lnSpc>
                          <a:spcPct val="120000"/>
                        </a:lnSpc>
                      </a:pPr>
                      <a:r>
                        <a:rPr lang="fr-F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Cahier des charges</a:t>
                      </a:r>
                    </a:p>
                    <a:p>
                      <a:pPr algn="ctr" defTabSz="989013" eaLnBrk="0" hangingPunct="0">
                        <a:lnSpc>
                          <a:spcPct val="120000"/>
                        </a:lnSpc>
                      </a:pPr>
                      <a:r>
                        <a:rPr lang="fr-F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(Périmètre et objectifs)</a:t>
                      </a:r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rgbClr val="EAEAEA"/>
                    </a:solidFill>
                  </a:tcPr>
                </a:tc>
              </a:tr>
              <a:tr h="512111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fr-FR" sz="1400" i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Qu’est ce qui doit être fait ?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fr-FR" sz="1400" i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Comment découper en tâches ?</a:t>
                      </a:r>
                    </a:p>
                  </a:txBody>
                  <a:tcPr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89013" eaLnBrk="0" hangingPunct="0">
                        <a:lnSpc>
                          <a:spcPct val="120000"/>
                        </a:lnSpc>
                      </a:pPr>
                      <a:r>
                        <a:rPr lang="fr-F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Organigramme des tâches</a:t>
                      </a:r>
                    </a:p>
                    <a:p>
                      <a:pPr algn="ctr" defTabSz="989013" eaLnBrk="0" hangingPunct="0">
                        <a:lnSpc>
                          <a:spcPct val="120000"/>
                        </a:lnSpc>
                      </a:pPr>
                      <a:r>
                        <a:rPr lang="fr-F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(Structure projet)</a:t>
                      </a:r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12111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fr-FR" sz="1400" i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Qui coordonne ?</a:t>
                      </a:r>
                      <a:r>
                        <a:rPr lang="fr-FR" sz="1400" i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br>
                        <a:rPr lang="fr-FR" sz="1400" i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fr-FR" sz="1400" i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Qui réalise ? Qui valide ?</a:t>
                      </a:r>
                    </a:p>
                  </a:txBody>
                  <a:tcPr marT="0" marB="0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89013" eaLnBrk="0" hangingPunct="0">
                        <a:lnSpc>
                          <a:spcPct val="120000"/>
                        </a:lnSpc>
                      </a:pPr>
                      <a:r>
                        <a:rPr lang="fr-F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Organigramme responsabilités</a:t>
                      </a:r>
                    </a:p>
                    <a:p>
                      <a:pPr algn="ctr" defTabSz="989013" eaLnBrk="0" hangingPunct="0">
                        <a:lnSpc>
                          <a:spcPct val="120000"/>
                        </a:lnSpc>
                      </a:pPr>
                      <a:r>
                        <a:rPr lang="fr-F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(Structure équipe)</a:t>
                      </a:r>
                      <a:endParaRPr lang="fr-FR" sz="14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rgbClr val="E8E8E8"/>
                    </a:solidFill>
                  </a:tcPr>
                </a:tc>
              </a:tr>
              <a:tr h="512111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fr-FR" sz="1400" i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Quel temps pour réaliser les tâches ?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fr-FR" sz="1400" i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Dans quel ordre réaliser les tâches ?</a:t>
                      </a:r>
                    </a:p>
                  </a:txBody>
                  <a:tcPr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Diagramme PERT</a:t>
                      </a:r>
                    </a:p>
                  </a:txBody>
                  <a:tcPr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205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Quelles sont les compétences et les ressources nécessaires ? </a:t>
                      </a:r>
                      <a:endParaRPr lang="fr-FR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fr-F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(ressources humaines, matérielles et financières)</a:t>
                      </a:r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rgbClr val="E8E8E8"/>
                    </a:solidFill>
                  </a:tcPr>
                </a:tc>
              </a:tr>
              <a:tr h="5413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Quelles sont les personnes et les ressources disponibles ?</a:t>
                      </a:r>
                      <a:endParaRPr lang="fr-FR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Diagramme de GANTT</a:t>
                      </a:r>
                      <a:endParaRPr lang="fr-F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1720665" y="5880234"/>
            <a:ext cx="5231470" cy="41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172E"/>
              </a:buClr>
              <a:buSzPct val="150000"/>
              <a:buFont typeface="Arial"/>
              <a:buChar char="•"/>
              <a:defRPr sz="2400" kern="1200">
                <a:solidFill>
                  <a:srgbClr val="595959"/>
                </a:solidFill>
                <a:latin typeface="Tahoma"/>
                <a:ea typeface="ＭＳ Ｐゴシック" charset="0"/>
                <a:cs typeface="Tahoma"/>
              </a:defRPr>
            </a:lvl1pPr>
            <a:lvl2pPr marL="627063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Arial" charset="0"/>
              <a:buChar char="•"/>
              <a:defRPr sz="2200" kern="1200">
                <a:solidFill>
                  <a:srgbClr val="595959"/>
                </a:solidFill>
                <a:latin typeface="Tahoma"/>
                <a:ea typeface="ＭＳ Ｐゴシック" charset="0"/>
                <a:cs typeface="Tahoma"/>
              </a:defRPr>
            </a:lvl2pPr>
            <a:lvl3pPr marL="890588" indent="-2635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charset="0"/>
              <a:buChar char="o"/>
              <a:defRPr sz="2000" kern="1200">
                <a:solidFill>
                  <a:srgbClr val="595959"/>
                </a:solidFill>
                <a:latin typeface="Tahoma"/>
                <a:ea typeface="ＭＳ Ｐゴシック" charset="0"/>
                <a:cs typeface="Tahoma"/>
              </a:defRPr>
            </a:lvl3pPr>
            <a:lvl4pPr marL="1071563" indent="-1809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–"/>
              <a:defRPr kern="1200">
                <a:solidFill>
                  <a:srgbClr val="595959"/>
                </a:solidFill>
                <a:latin typeface="Tahoma"/>
                <a:ea typeface="ＭＳ Ｐゴシック" charset="0"/>
                <a:cs typeface="Tahoma"/>
              </a:defRPr>
            </a:lvl4pPr>
            <a:lvl5pPr marL="1435100" indent="-2635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Lucida Grande" charset="0"/>
              <a:defRPr sz="1600" kern="1200">
                <a:solidFill>
                  <a:srgbClr val="595959"/>
                </a:solidFill>
                <a:latin typeface="Tahoma"/>
                <a:ea typeface="ＭＳ Ｐゴシック" charset="0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lang="fr-FR" altLang="fr-FR" sz="5600" b="1" dirty="0" smtClean="0">
                <a:solidFill>
                  <a:srgbClr val="96172E"/>
                </a:solidFill>
                <a:latin typeface="Arial" charset="0"/>
              </a:rPr>
              <a:t>… pour </a:t>
            </a:r>
            <a:r>
              <a:rPr lang="fr-FR" altLang="fr-FR" sz="5600" b="1" dirty="0">
                <a:solidFill>
                  <a:srgbClr val="96172E"/>
                </a:solidFill>
                <a:latin typeface="Arial" charset="0"/>
              </a:rPr>
              <a:t>gérer trois paramètres concurrents (qualité, coût et </a:t>
            </a:r>
            <a:r>
              <a:rPr lang="fr-FR" altLang="fr-FR" sz="5600" b="1" dirty="0" smtClean="0">
                <a:solidFill>
                  <a:srgbClr val="96172E"/>
                </a:solidFill>
                <a:latin typeface="Arial" charset="0"/>
              </a:rPr>
              <a:t>délais) dans </a:t>
            </a:r>
            <a:r>
              <a:rPr lang="fr-FR" altLang="fr-FR" sz="5600" b="1" dirty="0">
                <a:solidFill>
                  <a:srgbClr val="96172E"/>
                </a:solidFill>
                <a:latin typeface="Arial" charset="0"/>
              </a:rPr>
              <a:t>le cadre d’une action unique.</a:t>
            </a:r>
          </a:p>
        </p:txBody>
      </p:sp>
    </p:spTree>
    <p:extLst>
      <p:ext uri="{BB962C8B-B14F-4D97-AF65-F5344CB8AC3E}">
        <p14:creationId xmlns:p14="http://schemas.microsoft.com/office/powerpoint/2010/main" val="326312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263" y="1516498"/>
            <a:ext cx="4507795" cy="414729"/>
          </a:xfrm>
        </p:spPr>
        <p:txBody>
          <a:bodyPr rtlCol="0">
            <a:normAutofit fontScale="25000" lnSpcReduction="20000"/>
          </a:bodyPr>
          <a:lstStyle/>
          <a:p>
            <a:pPr defTabSz="914400" eaLnBrk="1" hangingPunct="1">
              <a:lnSpc>
                <a:spcPct val="120000"/>
              </a:lnSpc>
              <a:spcBef>
                <a:spcPts val="0"/>
              </a:spcBef>
              <a:buClrTx/>
              <a:buSzTx/>
            </a:pPr>
            <a:r>
              <a:rPr lang="fr-FR" altLang="fr-FR" sz="5600" b="1" dirty="0" smtClean="0">
                <a:solidFill>
                  <a:srgbClr val="96172E"/>
                </a:solidFill>
                <a:latin typeface="Arial" charset="0"/>
              </a:rPr>
              <a:t>Une démarche fortement itérative </a:t>
            </a:r>
          </a:p>
          <a:p>
            <a:pPr defTabSz="914400" eaLnBrk="1" hangingPunct="1">
              <a:lnSpc>
                <a:spcPct val="120000"/>
              </a:lnSpc>
              <a:spcBef>
                <a:spcPts val="0"/>
              </a:spcBef>
              <a:buClrTx/>
              <a:buSzTx/>
            </a:pPr>
            <a:endParaRPr lang="fr-FR" altLang="fr-FR" sz="5600" b="1" dirty="0" smtClean="0">
              <a:solidFill>
                <a:srgbClr val="96172E"/>
              </a:solidFill>
              <a:latin typeface="Arial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ts val="0"/>
              </a:spcBef>
              <a:buClrTx/>
              <a:buSzTx/>
            </a:pPr>
            <a:endParaRPr lang="fr-FR" altLang="fr-FR" sz="5600" b="1" dirty="0">
              <a:solidFill>
                <a:srgbClr val="96172E"/>
              </a:solidFill>
              <a:latin typeface="Arial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ts val="0"/>
              </a:spcBef>
              <a:buClrTx/>
              <a:buSzTx/>
            </a:pPr>
            <a:endParaRPr lang="fr-FR" altLang="fr-FR" sz="5600" b="1" dirty="0" smtClean="0">
              <a:solidFill>
                <a:srgbClr val="96172E"/>
              </a:solidFill>
              <a:latin typeface="Arial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ts val="0"/>
              </a:spcBef>
              <a:buClrTx/>
              <a:buSzTx/>
            </a:pPr>
            <a:endParaRPr lang="fr-FR" altLang="fr-FR" sz="5600" b="1" dirty="0">
              <a:solidFill>
                <a:srgbClr val="96172E"/>
              </a:solidFill>
              <a:latin typeface="Arial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ts val="0"/>
              </a:spcBef>
              <a:buClrTx/>
              <a:buSzTx/>
            </a:pPr>
            <a:endParaRPr lang="fr-FR" altLang="fr-FR" sz="5600" b="1" dirty="0" smtClean="0">
              <a:solidFill>
                <a:srgbClr val="96172E"/>
              </a:solidFill>
              <a:latin typeface="Arial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ts val="0"/>
              </a:spcBef>
              <a:buClrTx/>
              <a:buSzTx/>
            </a:pPr>
            <a:endParaRPr lang="fr-FR" altLang="fr-FR" sz="5600" b="1" dirty="0">
              <a:solidFill>
                <a:srgbClr val="96172E"/>
              </a:solidFill>
              <a:latin typeface="Arial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ts val="0"/>
              </a:spcBef>
              <a:buClrTx/>
              <a:buSzTx/>
            </a:pPr>
            <a:endParaRPr lang="fr-FR" altLang="fr-FR" sz="5600" b="1" dirty="0" smtClean="0">
              <a:solidFill>
                <a:srgbClr val="96172E"/>
              </a:solidFill>
              <a:latin typeface="Arial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ts val="0"/>
              </a:spcBef>
              <a:buClrTx/>
              <a:buSzTx/>
            </a:pPr>
            <a:endParaRPr lang="fr-FR" altLang="fr-FR" sz="5600" b="1" dirty="0">
              <a:solidFill>
                <a:srgbClr val="96172E"/>
              </a:solidFill>
              <a:latin typeface="Arial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ts val="0"/>
              </a:spcBef>
              <a:buClrTx/>
              <a:buSzTx/>
            </a:pPr>
            <a:endParaRPr lang="fr-FR" altLang="fr-FR" sz="5600" b="1" dirty="0">
              <a:solidFill>
                <a:srgbClr val="96172E"/>
              </a:solidFill>
              <a:latin typeface="Arial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ts val="0"/>
              </a:spcBef>
              <a:buClrTx/>
              <a:buSzTx/>
            </a:pPr>
            <a:endParaRPr lang="fr-FR" altLang="fr-FR" sz="5600" b="1" dirty="0" smtClean="0">
              <a:solidFill>
                <a:srgbClr val="96172E"/>
              </a:solidFill>
              <a:latin typeface="Arial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ts val="0"/>
              </a:spcBef>
              <a:buClrTx/>
              <a:buSzTx/>
            </a:pPr>
            <a:r>
              <a:rPr lang="fr-FR" sz="5600" b="1" dirty="0" smtClean="0">
                <a:solidFill>
                  <a:srgbClr val="96172E"/>
                </a:solidFill>
                <a:latin typeface="Arial" charset="0"/>
              </a:rPr>
              <a:t>A la fin de cette étape sont fixés</a:t>
            </a:r>
          </a:p>
          <a:p>
            <a:pPr marL="547688" lvl="2" indent="0" defTabSz="914400" eaLnBrk="1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5600" b="1" dirty="0">
                <a:solidFill>
                  <a:schemeClr val="tx1"/>
                </a:solidFill>
                <a:latin typeface="Arial" charset="0"/>
              </a:rPr>
              <a:t> - </a:t>
            </a:r>
            <a:r>
              <a:rPr lang="fr-FR" sz="5600" b="1" dirty="0" smtClean="0">
                <a:solidFill>
                  <a:schemeClr val="tx1"/>
                </a:solidFill>
                <a:latin typeface="Arial" charset="0"/>
              </a:rPr>
              <a:t>planification </a:t>
            </a:r>
            <a:r>
              <a:rPr lang="fr-FR" sz="5600" b="1" dirty="0">
                <a:solidFill>
                  <a:schemeClr val="tx1"/>
                </a:solidFill>
                <a:latin typeface="Arial" charset="0"/>
              </a:rPr>
              <a:t>du </a:t>
            </a:r>
            <a:r>
              <a:rPr lang="fr-FR" sz="5600" b="1" dirty="0" smtClean="0">
                <a:solidFill>
                  <a:schemeClr val="tx1"/>
                </a:solidFill>
                <a:latin typeface="Arial" charset="0"/>
              </a:rPr>
              <a:t>projet,</a:t>
            </a:r>
            <a:endParaRPr lang="fr-FR" sz="5600" b="1" dirty="0">
              <a:solidFill>
                <a:schemeClr val="tx1"/>
              </a:solidFill>
              <a:latin typeface="Arial" charset="0"/>
            </a:endParaRPr>
          </a:p>
          <a:p>
            <a:pPr marL="547688" lvl="2" indent="0" defTabSz="914400" eaLnBrk="1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5600" b="1" dirty="0">
                <a:solidFill>
                  <a:schemeClr val="tx1"/>
                </a:solidFill>
                <a:latin typeface="Arial" charset="0"/>
              </a:rPr>
              <a:t> - </a:t>
            </a:r>
            <a:r>
              <a:rPr lang="fr-FR" sz="5600" b="1" dirty="0" smtClean="0">
                <a:solidFill>
                  <a:schemeClr val="tx1"/>
                </a:solidFill>
                <a:latin typeface="Arial" charset="0"/>
              </a:rPr>
              <a:t>les </a:t>
            </a:r>
            <a:r>
              <a:rPr lang="fr-FR" sz="5600" b="1" dirty="0">
                <a:solidFill>
                  <a:schemeClr val="tx1"/>
                </a:solidFill>
                <a:latin typeface="Arial" charset="0"/>
              </a:rPr>
              <a:t>objectifs </a:t>
            </a:r>
            <a:r>
              <a:rPr lang="fr-FR" sz="5600" b="1" dirty="0" smtClean="0">
                <a:solidFill>
                  <a:schemeClr val="tx1"/>
                </a:solidFill>
                <a:latin typeface="Arial" charset="0"/>
              </a:rPr>
              <a:t>Qualité/Coûts/Délais,</a:t>
            </a:r>
            <a:endParaRPr lang="fr-FR" sz="5600" b="1" dirty="0">
              <a:solidFill>
                <a:schemeClr val="tx1"/>
              </a:solidFill>
              <a:latin typeface="Arial" charset="0"/>
            </a:endParaRPr>
          </a:p>
          <a:p>
            <a:pPr marL="547688" lvl="2" indent="0" defTabSz="914400" eaLnBrk="1" hangingPunct="1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5600" b="1" dirty="0">
                <a:solidFill>
                  <a:schemeClr val="tx1"/>
                </a:solidFill>
                <a:latin typeface="Arial" charset="0"/>
              </a:rPr>
              <a:t> - l</a:t>
            </a:r>
            <a:r>
              <a:rPr lang="fr-FR" sz="5600" b="1" dirty="0" smtClean="0">
                <a:solidFill>
                  <a:schemeClr val="tx1"/>
                </a:solidFill>
                <a:latin typeface="Arial" charset="0"/>
              </a:rPr>
              <a:t>’équipe </a:t>
            </a:r>
            <a:r>
              <a:rPr lang="fr-FR" sz="5600" b="1" dirty="0">
                <a:solidFill>
                  <a:schemeClr val="tx1"/>
                </a:solidFill>
                <a:latin typeface="Arial" charset="0"/>
              </a:rPr>
              <a:t>et l’organisation </a:t>
            </a:r>
            <a:r>
              <a:rPr lang="fr-FR" sz="5600" b="1" dirty="0" smtClean="0">
                <a:solidFill>
                  <a:schemeClr val="tx1"/>
                </a:solidFill>
                <a:latin typeface="Arial" charset="0"/>
              </a:rPr>
              <a:t>projet.</a:t>
            </a:r>
          </a:p>
          <a:p>
            <a:pPr marL="547688" lvl="2" indent="0" defTabSz="914400" eaLnBrk="1" hangingPunct="1">
              <a:lnSpc>
                <a:spcPct val="120000"/>
              </a:lnSpc>
              <a:spcBef>
                <a:spcPts val="0"/>
              </a:spcBef>
              <a:buNone/>
            </a:pPr>
            <a:endParaRPr lang="fr-FR" sz="5600" b="1" dirty="0" smtClean="0">
              <a:solidFill>
                <a:schemeClr val="tx1"/>
              </a:solidFill>
              <a:latin typeface="Arial" charset="0"/>
            </a:endParaRPr>
          </a:p>
          <a:p>
            <a:pPr marL="547688" lvl="2" indent="0" defTabSz="914400" eaLnBrk="1" hangingPunct="1">
              <a:lnSpc>
                <a:spcPct val="120000"/>
              </a:lnSpc>
              <a:spcBef>
                <a:spcPts val="0"/>
              </a:spcBef>
              <a:buNone/>
            </a:pPr>
            <a:endParaRPr lang="fr-FR" sz="5600" b="1" dirty="0" smtClean="0">
              <a:solidFill>
                <a:schemeClr val="tx1"/>
              </a:solidFill>
              <a:latin typeface="Arial" charset="0"/>
            </a:endParaRPr>
          </a:p>
          <a:p>
            <a:pPr defTabSz="914400" eaLnBrk="1" hangingPunct="1">
              <a:lnSpc>
                <a:spcPct val="120000"/>
              </a:lnSpc>
              <a:spcBef>
                <a:spcPts val="0"/>
              </a:spcBef>
              <a:buClrTx/>
              <a:buSzTx/>
            </a:pPr>
            <a:r>
              <a:rPr lang="fr-FR" sz="5600" b="1" dirty="0" smtClean="0">
                <a:solidFill>
                  <a:srgbClr val="96172E"/>
                </a:solidFill>
                <a:latin typeface="Arial" charset="0"/>
              </a:rPr>
              <a:t>Toute modification ultérieure sera de plus en plus difficile avec le temps ! </a:t>
            </a:r>
            <a:r>
              <a:rPr lang="fr-FR" sz="5600" b="1" dirty="0" smtClean="0">
                <a:solidFill>
                  <a:schemeClr val="tx1"/>
                </a:solidFill>
                <a:latin typeface="Arial" charset="0"/>
              </a:rPr>
              <a:t>(et malgré la meilleure connaissance qu’on a du projet </a:t>
            </a:r>
          </a:p>
          <a:p>
            <a:pPr marL="0" indent="0" defTabSz="914400" eaLnBrk="1" hangingPunct="1">
              <a:lnSpc>
                <a:spcPct val="120000"/>
              </a:lnSpc>
              <a:spcBef>
                <a:spcPts val="0"/>
              </a:spcBef>
              <a:buClrTx/>
              <a:buSzTx/>
              <a:buNone/>
            </a:pPr>
            <a:r>
              <a:rPr lang="fr-FR" sz="5600" b="1" dirty="0" smtClean="0">
                <a:solidFill>
                  <a:schemeClr val="tx1"/>
                </a:solidFill>
                <a:latin typeface="Arial" charset="0"/>
              </a:rPr>
              <a:t>         = paradoxe de la gestion de projet)</a:t>
            </a:r>
            <a:endParaRPr lang="fr-FR" sz="2400" dirty="0" smtClean="0">
              <a:solidFill>
                <a:schemeClr val="tx1"/>
              </a:solidFill>
              <a:ea typeface="+mn-e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54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2440359" y="88690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440358" y="131818"/>
            <a:ext cx="49224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C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Démarrage :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construire le référentiel de gestion du 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40358" y="903971"/>
            <a:ext cx="67798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En résumé, démarche générale (2/2)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2440359" y="1234857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2780596" y="2584035"/>
            <a:ext cx="538162" cy="555625"/>
          </a:xfrm>
          <a:prstGeom prst="flowChartDecision">
            <a:avLst/>
          </a:prstGeom>
          <a:solidFill>
            <a:srgbClr val="A5002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 sz="1600" b="1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447221" y="2028410"/>
            <a:ext cx="1155700" cy="279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 eaLnBrk="0" hangingPunct="0">
              <a:lnSpc>
                <a:spcPct val="110000"/>
              </a:lnSpc>
            </a:pP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11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scénario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1469321" y="2480848"/>
            <a:ext cx="1169987" cy="762000"/>
          </a:xfrm>
          <a:prstGeom prst="rightArrow">
            <a:avLst>
              <a:gd name="adj1" fmla="val 50000"/>
              <a:gd name="adj2" fmla="val 38385"/>
            </a:avLst>
          </a:prstGeom>
          <a:gradFill rotWithShape="0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539171" y="2028410"/>
            <a:ext cx="1030287" cy="4828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 eaLnBrk="0" hangingPunct="0">
              <a:lnSpc>
                <a:spcPct val="110000"/>
              </a:lnSpc>
            </a:pP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Elaboration planning 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3531483" y="2480848"/>
            <a:ext cx="1104900" cy="762000"/>
          </a:xfrm>
          <a:prstGeom prst="rightArrow">
            <a:avLst>
              <a:gd name="adj1" fmla="val 50000"/>
              <a:gd name="adj2" fmla="val 36250"/>
            </a:avLst>
          </a:prstGeom>
          <a:gradFill rotWithShape="0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337808" y="2028410"/>
            <a:ext cx="1492250" cy="4828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 eaLnBrk="0" hangingPunct="0">
              <a:lnSpc>
                <a:spcPct val="110000"/>
              </a:lnSpc>
            </a:pP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Analyse des résultats</a:t>
            </a:r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>
            <a:off x="5057071" y="2480848"/>
            <a:ext cx="1169987" cy="762000"/>
          </a:xfrm>
          <a:prstGeom prst="rightArrow">
            <a:avLst>
              <a:gd name="adj1" fmla="val 50000"/>
              <a:gd name="adj2" fmla="val 38385"/>
            </a:avLst>
          </a:prstGeom>
          <a:gradFill rotWithShape="0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4636383" y="2044285"/>
            <a:ext cx="2011363" cy="4503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 eaLnBrk="0" hangingPunct="0">
              <a:lnSpc>
                <a:spcPct val="110000"/>
              </a:lnSpc>
            </a:pP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Recherche des scénarios alternatifs 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utoShape 15"/>
          <p:cNvSpPr>
            <a:spLocks noChangeArrowheads="1"/>
          </p:cNvSpPr>
          <p:nvPr/>
        </p:nvSpPr>
        <p:spPr bwMode="auto">
          <a:xfrm>
            <a:off x="6646158" y="2480848"/>
            <a:ext cx="1168400" cy="762000"/>
          </a:xfrm>
          <a:prstGeom prst="rightArrow">
            <a:avLst>
              <a:gd name="adj1" fmla="val 50000"/>
              <a:gd name="adj2" fmla="val 38333"/>
            </a:avLst>
          </a:prstGeom>
          <a:gradFill rotWithShape="0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6419146" y="2028410"/>
            <a:ext cx="1624012" cy="4828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 eaLnBrk="0" hangingPunct="0">
              <a:lnSpc>
                <a:spcPct val="110000"/>
              </a:lnSpc>
            </a:pP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Optimisation du planning</a:t>
            </a: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auto">
          <a:xfrm>
            <a:off x="8100308" y="2584035"/>
            <a:ext cx="584200" cy="555625"/>
          </a:xfrm>
          <a:prstGeom prst="flowChartDecision">
            <a:avLst/>
          </a:prstGeom>
          <a:solidFill>
            <a:srgbClr val="A5002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 sz="1600" b="1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7808208" y="2028410"/>
            <a:ext cx="1168400" cy="4828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 eaLnBrk="0" hangingPunct="0">
              <a:lnSpc>
                <a:spcPct val="110000"/>
              </a:lnSpc>
            </a:pP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Scénario de référence </a:t>
            </a:r>
          </a:p>
        </p:txBody>
      </p:sp>
      <p:sp>
        <p:nvSpPr>
          <p:cNvPr id="30" name="AutoShape 24"/>
          <p:cNvSpPr>
            <a:spLocks noChangeArrowheads="1"/>
          </p:cNvSpPr>
          <p:nvPr/>
        </p:nvSpPr>
        <p:spPr bwMode="auto">
          <a:xfrm>
            <a:off x="831146" y="2593560"/>
            <a:ext cx="538162" cy="555625"/>
          </a:xfrm>
          <a:prstGeom prst="flowChartDecision">
            <a:avLst/>
          </a:prstGeom>
          <a:solidFill>
            <a:srgbClr val="A5002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 sz="1600" b="1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22263" y="2028410"/>
            <a:ext cx="1399470" cy="4647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762000" eaLnBrk="0" hangingPunct="0">
              <a:lnSpc>
                <a:spcPct val="110000"/>
              </a:lnSpc>
            </a:pP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Organigramme des tâches </a:t>
            </a:r>
          </a:p>
        </p:txBody>
      </p:sp>
      <p:sp>
        <p:nvSpPr>
          <p:cNvPr id="32" name="Line 19"/>
          <p:cNvSpPr>
            <a:spLocks noChangeShapeType="1"/>
          </p:cNvSpPr>
          <p:nvPr/>
        </p:nvSpPr>
        <p:spPr bwMode="auto">
          <a:xfrm flipH="1" flipV="1">
            <a:off x="4037895" y="3388898"/>
            <a:ext cx="2935287" cy="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Line 20"/>
          <p:cNvSpPr>
            <a:spLocks noChangeShapeType="1"/>
          </p:cNvSpPr>
          <p:nvPr/>
        </p:nvSpPr>
        <p:spPr bwMode="auto">
          <a:xfrm flipV="1">
            <a:off x="4037896" y="3084098"/>
            <a:ext cx="0" cy="30480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Line 53"/>
          <p:cNvSpPr>
            <a:spLocks noChangeShapeType="1"/>
          </p:cNvSpPr>
          <p:nvPr/>
        </p:nvSpPr>
        <p:spPr bwMode="auto">
          <a:xfrm>
            <a:off x="6973183" y="3092035"/>
            <a:ext cx="0" cy="28800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939311" y="6610350"/>
            <a:ext cx="52517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None/>
            </a:pPr>
            <a:r>
              <a:rPr lang="fr-FR" altLang="fr-FR" sz="1200" dirty="0">
                <a:latin typeface="Arial" charset="0"/>
              </a:rPr>
              <a:t>Source : http://gestiondeprojet.pm (Rémi Bachelet, Ecole Centrale de Lille)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83" y="3968447"/>
            <a:ext cx="2939762" cy="257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4235538" y="3257516"/>
            <a:ext cx="2540000" cy="39703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7620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Plusieurs 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simulations sont nécessaires !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62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e 2"/>
          <p:cNvGrpSpPr>
            <a:grpSpLocks/>
          </p:cNvGrpSpPr>
          <p:nvPr/>
        </p:nvGrpSpPr>
        <p:grpSpPr bwMode="auto">
          <a:xfrm>
            <a:off x="-12254" y="1612684"/>
            <a:ext cx="9156254" cy="5240726"/>
            <a:chOff x="0" y="0"/>
            <a:chExt cx="9156254" cy="6858000"/>
          </a:xfrm>
        </p:grpSpPr>
        <p:sp>
          <p:nvSpPr>
            <p:cNvPr id="6249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56254" cy="685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fr-FR" altLang="fr-FR" sz="1800" smtClean="0">
                <a:latin typeface="Arial" charset="0"/>
              </a:endParaRPr>
            </a:p>
          </p:txBody>
        </p:sp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179512" y="1204072"/>
              <a:ext cx="8770008" cy="5406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7173" name="Text Box 7"/>
            <p:cNvSpPr txBox="1">
              <a:spLocks noChangeArrowheads="1"/>
            </p:cNvSpPr>
            <p:nvPr/>
          </p:nvSpPr>
          <p:spPr bwMode="auto">
            <a:xfrm>
              <a:off x="757808" y="68769"/>
              <a:ext cx="7977310" cy="108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ts val="0"/>
                </a:spcBef>
                <a:buFontTx/>
                <a:buNone/>
              </a:pPr>
              <a:r>
                <a:rPr lang="fr-FR" altLang="fr-FR" sz="1600" b="1" dirty="0" smtClean="0">
                  <a:latin typeface="Arial" charset="0"/>
                </a:rPr>
                <a:t>L’accompagnement à la Gestion de Projet dans le PE (conseiller GP). </a:t>
              </a:r>
            </a:p>
            <a:p>
              <a:pPr>
                <a:spcBef>
                  <a:spcPts val="0"/>
                </a:spcBef>
                <a:buFontTx/>
                <a:buNone/>
              </a:pPr>
              <a:r>
                <a:rPr lang="fr-FR" altLang="fr-FR" sz="1600" b="1" dirty="0" smtClean="0">
                  <a:latin typeface="Arial" charset="0"/>
                </a:rPr>
                <a:t>TD </a:t>
              </a:r>
              <a:r>
                <a:rPr lang="fr-FR" altLang="fr-FR" sz="1600" b="1" dirty="0" smtClean="0">
                  <a:latin typeface="Arial" charset="0"/>
                </a:rPr>
                <a:t>3 </a:t>
              </a:r>
              <a:r>
                <a:rPr lang="fr-FR" altLang="fr-FR" sz="1600" b="1" dirty="0" smtClean="0">
                  <a:latin typeface="Arial" charset="0"/>
                </a:rPr>
                <a:t>et 4 </a:t>
              </a:r>
              <a:r>
                <a:rPr lang="fr-FR" altLang="fr-FR" sz="1600" b="1" dirty="0">
                  <a:latin typeface="Arial" charset="0"/>
                </a:rPr>
                <a:t>: </a:t>
              </a:r>
              <a:r>
                <a:rPr lang="fr-FR" altLang="fr-FR" sz="1600" b="1" dirty="0" smtClean="0">
                  <a:latin typeface="Arial" charset="0"/>
                </a:rPr>
                <a:t>constitution du référentiel de gestion du projet = document contractuel pour la suite (contexte, objectifs - CDCF, planning, coûts)</a:t>
              </a:r>
              <a:endParaRPr lang="fr-FR" altLang="fr-FR" sz="1600" dirty="0">
                <a:latin typeface="Arial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100134" y="3041632"/>
            <a:ext cx="73839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altLang="fr-FR" sz="1200" b="1" dirty="0">
                <a:latin typeface="Arial" charset="0"/>
              </a:rPr>
              <a:t>Cahier des charges</a:t>
            </a: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	- Présentation du projet et de son 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contexte</a:t>
            </a: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Formalisation des objectifs et du cahier des charges fonctionnel </a:t>
            </a: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- Exprime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les fonctions/contraintes à satisfaire,</a:t>
            </a: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Nécessite de raisonner 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terme de besoins à satisfaire avant de parler de solutions.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Documents de planification</a:t>
            </a: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Structuration projet (O.T.) et équipe projet (O.R.)</a:t>
            </a:r>
          </a:p>
          <a:p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Planning détaillé de réalisation, représenté sous la forme d’un PERT et GANTT</a:t>
            </a: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- Estimation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du coût (budget et travail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2440359" y="88690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440358" y="131818"/>
            <a:ext cx="492246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C. Démarrage : construire le référentiel de gestion du 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</a:endParaRPr>
          </a:p>
          <a:p>
            <a:pPr defTabSz="914400">
              <a:spcBef>
                <a:spcPct val="50000"/>
              </a:spcBef>
              <a:buNone/>
            </a:pP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6793" y="5452759"/>
            <a:ext cx="6838122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Livrable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écrit (5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à 10 pages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) à remettre avant le RVP 1</a:t>
            </a:r>
          </a:p>
          <a:p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RVP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1 : présentation orale devant le commanditaire, le tuteur, les conseillers</a:t>
            </a:r>
          </a:p>
        </p:txBody>
      </p:sp>
      <p:sp>
        <p:nvSpPr>
          <p:cNvPr id="12" name="Espace réservé du numéro de diapositive 5"/>
          <p:cNvSpPr txBox="1">
            <a:spLocks/>
          </p:cNvSpPr>
          <p:nvPr/>
        </p:nvSpPr>
        <p:spPr>
          <a:xfrm>
            <a:off x="6952135" y="64120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7291A8-B9F5-8D40-963D-1C2AE6212483}" type="slidenum">
              <a:rPr lang="fr-FR" sz="1600" b="1" smtClean="0">
                <a:solidFill>
                  <a:srgbClr val="9424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55</a:t>
            </a:fld>
            <a:endParaRPr lang="fr-FR" sz="1600" b="1" dirty="0">
              <a:solidFill>
                <a:srgbClr val="9424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15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900239" y="2338807"/>
            <a:ext cx="5986462" cy="314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tabLst>
                <a:tab pos="26876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6876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6876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lnSpc>
                <a:spcPct val="80000"/>
              </a:lnSpc>
              <a:spcBef>
                <a:spcPct val="50000"/>
              </a:spcBef>
              <a:buAutoNum type="alphaUcPeriod"/>
            </a:pPr>
            <a:r>
              <a:rPr lang="fr-FR" altLang="fr-FR" sz="1400" b="1" dirty="0" smtClean="0">
                <a:latin typeface="Arial" charset="0"/>
              </a:rPr>
              <a:t>Principes </a:t>
            </a:r>
            <a:r>
              <a:rPr lang="fr-FR" altLang="fr-FR" sz="1400" b="1" dirty="0">
                <a:latin typeface="Arial" charset="0"/>
              </a:rPr>
              <a:t>généraux du management de projet </a:t>
            </a:r>
            <a:endParaRPr lang="fr-FR" altLang="fr-FR" sz="1400" b="1" dirty="0" smtClean="0">
              <a:solidFill>
                <a:srgbClr val="3333CC"/>
              </a:solidFill>
              <a:latin typeface="Arial" charset="0"/>
            </a:endParaRPr>
          </a:p>
          <a:p>
            <a:pPr defTabSz="914400">
              <a:lnSpc>
                <a:spcPct val="80000"/>
              </a:lnSpc>
              <a:spcBef>
                <a:spcPct val="50000"/>
              </a:spcBef>
              <a:buAutoNum type="alphaUcPeriod"/>
            </a:pPr>
            <a:r>
              <a:rPr lang="fr-FR" altLang="fr-FR" sz="1400" b="1" dirty="0">
                <a:latin typeface="Arial" charset="0"/>
              </a:rPr>
              <a:t>Genèse d’un projet d’innovation </a:t>
            </a:r>
            <a:endParaRPr lang="fr-FR" altLang="fr-FR" sz="1400" b="1" dirty="0" smtClean="0">
              <a:latin typeface="Arial" charset="0"/>
            </a:endParaRPr>
          </a:p>
          <a:p>
            <a:pPr defTabSz="914400">
              <a:lnSpc>
                <a:spcPct val="80000"/>
              </a:lnSpc>
              <a:spcBef>
                <a:spcPct val="50000"/>
              </a:spcBef>
              <a:buAutoNum type="alphaUcPeriod"/>
            </a:pPr>
            <a:r>
              <a:rPr lang="fr-FR" altLang="fr-FR" sz="1400" b="1" dirty="0" smtClean="0">
                <a:latin typeface="Arial" charset="0"/>
              </a:rPr>
              <a:t>Démarrage </a:t>
            </a:r>
            <a:r>
              <a:rPr lang="fr-FR" altLang="fr-FR" sz="1400" b="1" dirty="0">
                <a:latin typeface="Arial" charset="0"/>
              </a:rPr>
              <a:t>: construction du référentiel de gestion du projet</a:t>
            </a:r>
          </a:p>
          <a:p>
            <a:pPr defTabSz="914400">
              <a:lnSpc>
                <a:spcPct val="80000"/>
              </a:lnSpc>
              <a:spcBef>
                <a:spcPct val="50000"/>
              </a:spcBef>
              <a:buAutoNum type="alphaUcPeriod" startAt="2"/>
            </a:pPr>
            <a:endParaRPr lang="fr-FR" altLang="fr-FR" sz="1400" b="1" dirty="0" smtClean="0">
              <a:latin typeface="Arial" charset="0"/>
            </a:endParaRPr>
          </a:p>
          <a:p>
            <a:pPr defTabSz="914400">
              <a:lnSpc>
                <a:spcPct val="80000"/>
              </a:lnSpc>
              <a:spcBef>
                <a:spcPct val="50000"/>
              </a:spcBef>
              <a:buAutoNum type="alphaUcPeriod" startAt="4"/>
            </a:pPr>
            <a:r>
              <a:rPr lang="fr-FR" altLang="fr-FR" sz="1400" b="1" dirty="0">
                <a:solidFill>
                  <a:srgbClr val="94241F"/>
                </a:solidFill>
                <a:latin typeface="Arial" charset="0"/>
              </a:rPr>
              <a:t>Réalisation et clôture du projet </a:t>
            </a: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 smtClean="0">
                <a:solidFill>
                  <a:srgbClr val="96172E"/>
                </a:solidFill>
                <a:latin typeface="Arial" charset="0"/>
              </a:rPr>
              <a:t>D.1 </a:t>
            </a:r>
            <a:r>
              <a:rPr lang="fr-FR" altLang="fr-FR" sz="1200" b="1" dirty="0">
                <a:solidFill>
                  <a:srgbClr val="96172E"/>
                </a:solidFill>
                <a:latin typeface="Arial" charset="0"/>
              </a:rPr>
              <a:t>Le pilotage : vérifier le bon avancement, réagir face aux écarts</a:t>
            </a: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>
                <a:solidFill>
                  <a:srgbClr val="96172E"/>
                </a:solidFill>
                <a:latin typeface="Arial" charset="0"/>
              </a:rPr>
              <a:t>D.2 </a:t>
            </a:r>
            <a:r>
              <a:rPr lang="fr-FR" altLang="fr-FR" sz="1200" b="1" dirty="0" smtClean="0">
                <a:solidFill>
                  <a:srgbClr val="96172E"/>
                </a:solidFill>
                <a:latin typeface="Arial" charset="0"/>
              </a:rPr>
              <a:t>La communication</a:t>
            </a: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 smtClean="0">
                <a:solidFill>
                  <a:srgbClr val="96172E"/>
                </a:solidFill>
                <a:latin typeface="Arial" charset="0"/>
              </a:rPr>
              <a:t>D.3 </a:t>
            </a:r>
            <a:r>
              <a:rPr lang="fr-FR" altLang="fr-FR" sz="1200" b="1" dirty="0">
                <a:solidFill>
                  <a:srgbClr val="96172E"/>
                </a:solidFill>
                <a:latin typeface="Arial" charset="0"/>
              </a:rPr>
              <a:t>Capitalisation des acquis et retour d’expérience</a:t>
            </a: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endParaRPr lang="fr-FR" altLang="fr-FR" sz="1200" b="1" dirty="0">
              <a:solidFill>
                <a:srgbClr val="96172E"/>
              </a:solidFill>
              <a:latin typeface="Arial" charset="0"/>
            </a:endParaRP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endParaRPr lang="fr-FR" altLang="fr-FR" sz="1200" b="1" dirty="0">
              <a:solidFill>
                <a:srgbClr val="96172E"/>
              </a:solidFill>
              <a:latin typeface="Arial" charset="0"/>
            </a:endParaRPr>
          </a:p>
          <a:p>
            <a:pPr defTabSz="914400">
              <a:lnSpc>
                <a:spcPct val="80000"/>
              </a:lnSpc>
              <a:spcBef>
                <a:spcPct val="50000"/>
              </a:spcBef>
              <a:buAutoNum type="alphaUcPeriod" startAt="4"/>
            </a:pPr>
            <a:endParaRPr lang="fr-FR" altLang="fr-FR" sz="1400" b="1" dirty="0">
              <a:latin typeface="Arial" charset="0"/>
            </a:endParaRPr>
          </a:p>
          <a:p>
            <a:pPr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</a:rPr>
              <a:t> </a:t>
            </a:r>
            <a:endParaRPr lang="fr-FR" altLang="fr-FR" sz="1400" b="1" dirty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2440359" y="67735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440358" y="341368"/>
            <a:ext cx="65305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Plan du cours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2440358" y="75514"/>
            <a:ext cx="0" cy="943662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 txBox="1">
            <a:spLocks/>
          </p:cNvSpPr>
          <p:nvPr/>
        </p:nvSpPr>
        <p:spPr>
          <a:xfrm>
            <a:off x="6952135" y="64120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7291A8-B9F5-8D40-963D-1C2AE6212483}" type="slidenum">
              <a:rPr lang="fr-FR" sz="1600" b="1" smtClean="0">
                <a:solidFill>
                  <a:srgbClr val="9424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56</a:t>
            </a:fld>
            <a:endParaRPr lang="fr-FR" sz="1600" b="1" dirty="0">
              <a:solidFill>
                <a:srgbClr val="9424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71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57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6129065" y="3370730"/>
            <a:ext cx="0" cy="1808806"/>
          </a:xfrm>
          <a:prstGeom prst="line">
            <a:avLst/>
          </a:prstGeom>
          <a:ln w="952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4748585" y="3369401"/>
            <a:ext cx="0" cy="1808806"/>
          </a:xfrm>
          <a:prstGeom prst="line">
            <a:avLst/>
          </a:prstGeom>
          <a:ln w="952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3559750" y="3367875"/>
            <a:ext cx="0" cy="1808806"/>
          </a:xfrm>
          <a:prstGeom prst="line">
            <a:avLst/>
          </a:prstGeom>
          <a:ln w="952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48"/>
          <p:cNvSpPr>
            <a:spLocks noChangeArrowheads="1"/>
          </p:cNvSpPr>
          <p:nvPr/>
        </p:nvSpPr>
        <p:spPr bwMode="auto">
          <a:xfrm>
            <a:off x="1971676" y="5179536"/>
            <a:ext cx="1237244" cy="85151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fr-FR" sz="11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Jalon : </a:t>
            </a:r>
          </a:p>
          <a:p>
            <a:pPr algn="ctr" defTabSz="762000" eaLnBrk="0" hangingPunct="0">
              <a:lnSpc>
                <a:spcPct val="90000"/>
              </a:lnSpc>
            </a:pPr>
            <a:endParaRPr lang="fr-FR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62000" eaLnBrk="0" hangingPunct="0">
              <a:lnSpc>
                <a:spcPct val="90000"/>
              </a:lnSpc>
            </a:pPr>
            <a:r>
              <a:rPr lang="fr-FR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décision </a:t>
            </a:r>
            <a:r>
              <a:rPr lang="fr-FR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réaliser le projet</a:t>
            </a:r>
            <a:endParaRPr lang="fr-FR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49"/>
          <p:cNvSpPr>
            <a:spLocks noChangeArrowheads="1"/>
          </p:cNvSpPr>
          <p:nvPr/>
        </p:nvSpPr>
        <p:spPr bwMode="auto">
          <a:xfrm>
            <a:off x="3305395" y="5179535"/>
            <a:ext cx="1200026" cy="85151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fr-FR" sz="1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Jalon : </a:t>
            </a:r>
          </a:p>
          <a:p>
            <a:pPr algn="ctr" defTabSz="762000" eaLnBrk="0" hangingPunct="0">
              <a:lnSpc>
                <a:spcPct val="90000"/>
              </a:lnSpc>
            </a:pPr>
            <a:endParaRPr lang="fr-FR" sz="11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62000" eaLnBrk="0" hangingPunct="0">
              <a:lnSpc>
                <a:spcPct val="90000"/>
              </a:lnSpc>
            </a:pPr>
            <a:r>
              <a:rPr lang="fr-FR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FR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alidation du </a:t>
            </a:r>
            <a:r>
              <a:rPr lang="fr-FR" sz="11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CdCf</a:t>
            </a:r>
            <a:endParaRPr lang="fr-FR" sz="11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62000" eaLnBrk="0" hangingPunct="0">
              <a:lnSpc>
                <a:spcPct val="90000"/>
              </a:lnSpc>
            </a:pPr>
            <a:endParaRPr lang="fr-FR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50"/>
          <p:cNvSpPr>
            <a:spLocks noChangeArrowheads="1"/>
          </p:cNvSpPr>
          <p:nvPr/>
        </p:nvSpPr>
        <p:spPr bwMode="auto">
          <a:xfrm>
            <a:off x="4621022" y="5179536"/>
            <a:ext cx="1232077" cy="85151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fr-FR" sz="1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Jalon : </a:t>
            </a:r>
          </a:p>
          <a:p>
            <a:pPr algn="ctr" defTabSz="762000" eaLnBrk="0" hangingPunct="0">
              <a:lnSpc>
                <a:spcPct val="90000"/>
              </a:lnSpc>
            </a:pPr>
            <a:endParaRPr lang="fr-FR" sz="11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62000" eaLnBrk="0" hangingPunct="0">
              <a:lnSpc>
                <a:spcPct val="90000"/>
              </a:lnSpc>
            </a:pPr>
            <a:r>
              <a:rPr lang="fr-FR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du  </a:t>
            </a:r>
            <a:r>
              <a:rPr lang="fr-FR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référentiel</a:t>
            </a:r>
          </a:p>
          <a:p>
            <a:pPr algn="ctr" defTabSz="762000" eaLnBrk="0" hangingPunct="0">
              <a:lnSpc>
                <a:spcPct val="90000"/>
              </a:lnSpc>
            </a:pPr>
            <a:endParaRPr lang="fr-FR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51"/>
          <p:cNvSpPr>
            <a:spLocks noChangeArrowheads="1"/>
          </p:cNvSpPr>
          <p:nvPr/>
        </p:nvSpPr>
        <p:spPr bwMode="auto">
          <a:xfrm>
            <a:off x="6023071" y="5179536"/>
            <a:ext cx="1232576" cy="85151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fr-FR" sz="1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Jalon : </a:t>
            </a:r>
          </a:p>
          <a:p>
            <a:pPr algn="ctr" defTabSz="762000" eaLnBrk="0" hangingPunct="0">
              <a:lnSpc>
                <a:spcPct val="90000"/>
              </a:lnSpc>
            </a:pPr>
            <a:endParaRPr lang="fr-FR" sz="11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62000" eaLnBrk="0" hangingPunct="0">
              <a:lnSpc>
                <a:spcPct val="90000"/>
              </a:lnSpc>
            </a:pPr>
            <a:r>
              <a:rPr lang="fr-FR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transfert des livrables au commanditaire</a:t>
            </a:r>
            <a:endParaRPr lang="fr-FR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74751" y="1912610"/>
            <a:ext cx="133001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Emergence des idées de projet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219076" y="1934858"/>
            <a:ext cx="9077331" cy="1174973"/>
            <a:chOff x="227726" y="578148"/>
            <a:chExt cx="9077331" cy="950777"/>
          </a:xfrm>
        </p:grpSpPr>
        <p:grpSp>
          <p:nvGrpSpPr>
            <p:cNvPr id="20" name="Groupe 19"/>
            <p:cNvGrpSpPr/>
            <p:nvPr/>
          </p:nvGrpSpPr>
          <p:grpSpPr>
            <a:xfrm>
              <a:off x="227726" y="973183"/>
              <a:ext cx="9077331" cy="555742"/>
              <a:chOff x="-1376033" y="958895"/>
              <a:chExt cx="9077331" cy="555742"/>
            </a:xfrm>
          </p:grpSpPr>
          <p:sp>
            <p:nvSpPr>
              <p:cNvPr id="34" name="Pentagone 33"/>
              <p:cNvSpPr/>
              <p:nvPr/>
            </p:nvSpPr>
            <p:spPr>
              <a:xfrm>
                <a:off x="1187269" y="968375"/>
                <a:ext cx="1046032" cy="500932"/>
              </a:xfrm>
              <a:prstGeom prst="homePlate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Chevron 34"/>
              <p:cNvSpPr/>
              <p:nvPr/>
            </p:nvSpPr>
            <p:spPr>
              <a:xfrm>
                <a:off x="2071376" y="968375"/>
                <a:ext cx="1353689" cy="500932"/>
              </a:xfrm>
              <a:prstGeom prst="chevron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lumMod val="100000"/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Chevron 35"/>
              <p:cNvSpPr/>
              <p:nvPr/>
            </p:nvSpPr>
            <p:spPr>
              <a:xfrm>
                <a:off x="3241540" y="968375"/>
                <a:ext cx="1529697" cy="500932"/>
              </a:xfrm>
              <a:prstGeom prst="chevron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lumMod val="100000"/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Chevron 36"/>
              <p:cNvSpPr/>
              <p:nvPr/>
            </p:nvSpPr>
            <p:spPr>
              <a:xfrm>
                <a:off x="4616867" y="968375"/>
                <a:ext cx="1595478" cy="500932"/>
              </a:xfrm>
              <a:prstGeom prst="chevron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lumMod val="100000"/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-1376033" y="963657"/>
                <a:ext cx="1439097" cy="50093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39" name="Groupe 38"/>
              <p:cNvGrpSpPr/>
              <p:nvPr/>
            </p:nvGrpSpPr>
            <p:grpSpPr>
              <a:xfrm>
                <a:off x="6064455" y="958895"/>
                <a:ext cx="1636843" cy="555742"/>
                <a:chOff x="-684007" y="2599415"/>
                <a:chExt cx="1636843" cy="555742"/>
              </a:xfrm>
            </p:grpSpPr>
            <p:sp>
              <p:nvSpPr>
                <p:cNvPr id="40" name="Chevron 39"/>
                <p:cNvSpPr/>
                <p:nvPr/>
              </p:nvSpPr>
              <p:spPr>
                <a:xfrm>
                  <a:off x="-684007" y="2612532"/>
                  <a:ext cx="1570163" cy="500932"/>
                </a:xfrm>
                <a:prstGeom prst="chevron">
                  <a:avLst/>
                </a:prstGeom>
                <a:gradFill flip="none"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  <a:lumMod val="100000"/>
                        <a:alpha val="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0" scaled="1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1" name="Connecteur droit 40"/>
                <p:cNvCxnSpPr/>
                <p:nvPr/>
              </p:nvCxnSpPr>
              <p:spPr>
                <a:xfrm>
                  <a:off x="578236" y="2606558"/>
                  <a:ext cx="0" cy="506906"/>
                </a:xfrm>
                <a:prstGeom prst="line">
                  <a:avLst/>
                </a:prstGeom>
                <a:ln w="952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Rectangle 41"/>
                <p:cNvSpPr/>
                <p:nvPr/>
              </p:nvSpPr>
              <p:spPr>
                <a:xfrm>
                  <a:off x="583390" y="2599415"/>
                  <a:ext cx="369446" cy="5557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22" name="Line 40"/>
            <p:cNvSpPr>
              <a:spLocks noChangeShapeType="1"/>
            </p:cNvSpPr>
            <p:nvPr/>
          </p:nvSpPr>
          <p:spPr bwMode="auto">
            <a:xfrm>
              <a:off x="2791027" y="596156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Line 40"/>
            <p:cNvSpPr>
              <a:spLocks noChangeShapeType="1"/>
            </p:cNvSpPr>
            <p:nvPr/>
          </p:nvSpPr>
          <p:spPr bwMode="auto">
            <a:xfrm>
              <a:off x="4688707" y="887680"/>
              <a:ext cx="0" cy="7044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Line 40"/>
            <p:cNvSpPr>
              <a:spLocks noChangeShapeType="1"/>
            </p:cNvSpPr>
            <p:nvPr/>
          </p:nvSpPr>
          <p:spPr bwMode="auto">
            <a:xfrm>
              <a:off x="7522681" y="887680"/>
              <a:ext cx="0" cy="704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Line 40"/>
            <p:cNvSpPr>
              <a:spLocks noChangeShapeType="1"/>
            </p:cNvSpPr>
            <p:nvPr/>
          </p:nvSpPr>
          <p:spPr bwMode="auto">
            <a:xfrm>
              <a:off x="4870990" y="887680"/>
              <a:ext cx="0" cy="7044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Line 40"/>
            <p:cNvSpPr>
              <a:spLocks noChangeShapeType="1"/>
            </p:cNvSpPr>
            <p:nvPr/>
          </p:nvSpPr>
          <p:spPr bwMode="auto">
            <a:xfrm>
              <a:off x="2672356" y="596156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Line 40"/>
            <p:cNvSpPr>
              <a:spLocks noChangeShapeType="1"/>
            </p:cNvSpPr>
            <p:nvPr/>
          </p:nvSpPr>
          <p:spPr bwMode="auto">
            <a:xfrm>
              <a:off x="1774144" y="596156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40"/>
            <p:cNvSpPr>
              <a:spLocks noChangeShapeType="1"/>
            </p:cNvSpPr>
            <p:nvPr/>
          </p:nvSpPr>
          <p:spPr bwMode="auto">
            <a:xfrm>
              <a:off x="7665468" y="887680"/>
              <a:ext cx="0" cy="704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Line 40"/>
            <p:cNvSpPr>
              <a:spLocks noChangeShapeType="1"/>
            </p:cNvSpPr>
            <p:nvPr/>
          </p:nvSpPr>
          <p:spPr bwMode="auto">
            <a:xfrm>
              <a:off x="8932471" y="596156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Line 40"/>
            <p:cNvSpPr>
              <a:spLocks noChangeShapeType="1"/>
            </p:cNvSpPr>
            <p:nvPr/>
          </p:nvSpPr>
          <p:spPr bwMode="auto">
            <a:xfrm>
              <a:off x="231392" y="578148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Line 40"/>
            <p:cNvSpPr>
              <a:spLocks noChangeShapeType="1"/>
            </p:cNvSpPr>
            <p:nvPr/>
          </p:nvSpPr>
          <p:spPr bwMode="auto">
            <a:xfrm>
              <a:off x="1664360" y="596156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1869744" y="1903085"/>
            <a:ext cx="74581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Avant - projet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751961" y="2429551"/>
            <a:ext cx="911746" cy="61905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avec flèche 44"/>
          <p:cNvCxnSpPr>
            <a:stCxn id="22" idx="0"/>
            <a:endCxn id="31" idx="0"/>
          </p:cNvCxnSpPr>
          <p:nvPr/>
        </p:nvCxnSpPr>
        <p:spPr>
          <a:xfrm>
            <a:off x="2782377" y="1957113"/>
            <a:ext cx="6141444" cy="0"/>
          </a:xfrm>
          <a:prstGeom prst="straightConnector1">
            <a:avLst/>
          </a:prstGeom>
          <a:ln w="9525">
            <a:prstDash val="dash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5292164" y="1847428"/>
            <a:ext cx="1032200" cy="2769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Projet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Connecteur droit avec flèche 46"/>
          <p:cNvCxnSpPr/>
          <p:nvPr/>
        </p:nvCxnSpPr>
        <p:spPr>
          <a:xfrm flipV="1">
            <a:off x="2773805" y="2232610"/>
            <a:ext cx="1915030" cy="1552"/>
          </a:xfrm>
          <a:prstGeom prst="straightConnector1">
            <a:avLst/>
          </a:prstGeom>
          <a:ln w="9525">
            <a:prstDash val="dash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3190694" y="2095663"/>
            <a:ext cx="1202971" cy="2769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Démarrage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7836941" y="2095663"/>
            <a:ext cx="770926" cy="2769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Clôture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Connecteur droit avec flèche 49"/>
          <p:cNvCxnSpPr/>
          <p:nvPr/>
        </p:nvCxnSpPr>
        <p:spPr>
          <a:xfrm>
            <a:off x="4860459" y="2232610"/>
            <a:ext cx="2653572" cy="1552"/>
          </a:xfrm>
          <a:prstGeom prst="straightConnector1">
            <a:avLst/>
          </a:prstGeom>
          <a:ln w="9525">
            <a:prstDash val="dash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734822" y="2094111"/>
            <a:ext cx="1310667" cy="2769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Réalisation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265064" y="2532545"/>
            <a:ext cx="133001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de veille et d’exploration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1715516" y="2517974"/>
            <a:ext cx="101634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1 Sélection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2751907" y="2535605"/>
            <a:ext cx="101634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2 Définition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3930911" y="2448144"/>
            <a:ext cx="104583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3 Conception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5160650" y="2535605"/>
            <a:ext cx="104583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4 Réalisation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6442627" y="2529606"/>
            <a:ext cx="116403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5 Exploitation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7825164" y="2512049"/>
            <a:ext cx="116403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Bilan et capitalisation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19076" y="3521045"/>
            <a:ext cx="1401160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Mots-clefs : </a:t>
            </a:r>
          </a:p>
          <a:p>
            <a:pPr algn="ctr"/>
            <a:endParaRPr lang="fr-FR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innovation, créativité, environnement, acteurs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, besoin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contextualisation, 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usages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1658173" y="3527410"/>
            <a:ext cx="1059658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Mots-clefs : </a:t>
            </a:r>
          </a:p>
          <a:p>
            <a:pPr algn="ctr"/>
            <a:endParaRPr lang="fr-FR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opportunité (faisabilité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, viabilité, 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désirabilité), risque 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à faire 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(ou pas)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3848258" y="3528144"/>
            <a:ext cx="1081200" cy="1446550"/>
          </a:xfrm>
          <a:prstGeom prst="rect">
            <a:avLst/>
          </a:prstGeom>
          <a:solidFill>
            <a:srgbClr val="FFCD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Mots-clefs : </a:t>
            </a:r>
          </a:p>
          <a:p>
            <a:pPr algn="ctr"/>
            <a:endParaRPr lang="fr-FR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structuration des tâches, budget, planning</a:t>
            </a:r>
          </a:p>
          <a:p>
            <a:pPr algn="ctr"/>
            <a:endParaRPr lang="fr-FR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5058273" y="3527410"/>
            <a:ext cx="2601291" cy="1446550"/>
          </a:xfrm>
          <a:prstGeom prst="rect">
            <a:avLst/>
          </a:prstGeom>
          <a:solidFill>
            <a:srgbClr val="FFCD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Mots-clefs : </a:t>
            </a:r>
          </a:p>
          <a:p>
            <a:pPr algn="ctr"/>
            <a:endParaRPr lang="fr-FR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avancement, revues de projet, dérives et aléas, pilotage</a:t>
            </a:r>
          </a:p>
          <a:p>
            <a:pPr algn="ctr"/>
            <a:endParaRPr lang="fr-FR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AutoShape 44"/>
          <p:cNvSpPr>
            <a:spLocks noChangeArrowheads="1"/>
          </p:cNvSpPr>
          <p:nvPr/>
        </p:nvSpPr>
        <p:spPr bwMode="auto">
          <a:xfrm>
            <a:off x="6023071" y="3140232"/>
            <a:ext cx="211989" cy="229739"/>
          </a:xfrm>
          <a:prstGeom prst="diamond">
            <a:avLst/>
          </a:prstGeom>
          <a:solidFill>
            <a:srgbClr val="CC0000"/>
          </a:solidFill>
          <a:ln w="1905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fr-FR" sz="160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66" name="AutoShape 44"/>
          <p:cNvSpPr>
            <a:spLocks noChangeArrowheads="1"/>
          </p:cNvSpPr>
          <p:nvPr/>
        </p:nvSpPr>
        <p:spPr bwMode="auto">
          <a:xfrm>
            <a:off x="2646632" y="3140232"/>
            <a:ext cx="211989" cy="229739"/>
          </a:xfrm>
          <a:prstGeom prst="diamond">
            <a:avLst/>
          </a:prstGeom>
          <a:solidFill>
            <a:srgbClr val="CC0000"/>
          </a:solidFill>
          <a:ln w="1905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fr-FR" sz="160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67" name="AutoShape 44"/>
          <p:cNvSpPr>
            <a:spLocks noChangeArrowheads="1"/>
          </p:cNvSpPr>
          <p:nvPr/>
        </p:nvSpPr>
        <p:spPr bwMode="auto">
          <a:xfrm>
            <a:off x="3453855" y="3140232"/>
            <a:ext cx="211989" cy="229739"/>
          </a:xfrm>
          <a:prstGeom prst="diamond">
            <a:avLst/>
          </a:prstGeom>
          <a:solidFill>
            <a:srgbClr val="CC0000"/>
          </a:solidFill>
          <a:ln w="1905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fr-FR" sz="160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68" name="AutoShape 44"/>
          <p:cNvSpPr>
            <a:spLocks noChangeArrowheads="1"/>
          </p:cNvSpPr>
          <p:nvPr/>
        </p:nvSpPr>
        <p:spPr bwMode="auto">
          <a:xfrm>
            <a:off x="4642591" y="3140232"/>
            <a:ext cx="211989" cy="229739"/>
          </a:xfrm>
          <a:prstGeom prst="diamond">
            <a:avLst/>
          </a:prstGeom>
          <a:solidFill>
            <a:srgbClr val="CC0000"/>
          </a:solidFill>
          <a:ln w="1905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fr-FR" sz="1600">
              <a:latin typeface="Arial" panose="020B0604020202020204" pitchFamily="34" charset="0"/>
              <a:cs typeface="Arial" pitchFamily="34" charset="0"/>
            </a:endParaRPr>
          </a:p>
        </p:txBody>
      </p:sp>
      <p:cxnSp>
        <p:nvCxnSpPr>
          <p:cNvPr id="69" name="Connecteur droit 68"/>
          <p:cNvCxnSpPr>
            <a:stCxn id="59" idx="0"/>
            <a:endCxn id="38" idx="2"/>
          </p:cNvCxnSpPr>
          <p:nvPr/>
        </p:nvCxnSpPr>
        <p:spPr>
          <a:xfrm flipV="1">
            <a:off x="919656" y="3047983"/>
            <a:ext cx="18969" cy="473062"/>
          </a:xfrm>
          <a:prstGeom prst="line">
            <a:avLst/>
          </a:prstGeom>
          <a:ln w="9525">
            <a:solidFill>
              <a:schemeClr val="accent5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V="1">
            <a:off x="2192724" y="3058308"/>
            <a:ext cx="0" cy="469836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V="1">
            <a:off x="3150631" y="3058575"/>
            <a:ext cx="0" cy="462470"/>
          </a:xfrm>
          <a:prstGeom prst="line">
            <a:avLst/>
          </a:prstGeom>
          <a:ln w="9525">
            <a:solidFill>
              <a:srgbClr val="FF89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4295941" y="3064639"/>
            <a:ext cx="0" cy="467232"/>
          </a:xfrm>
          <a:prstGeom prst="line">
            <a:avLst/>
          </a:prstGeom>
          <a:ln w="9525">
            <a:solidFill>
              <a:srgbClr val="FF89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V="1">
            <a:off x="5606425" y="3062228"/>
            <a:ext cx="0" cy="467232"/>
          </a:xfrm>
          <a:prstGeom prst="line">
            <a:avLst/>
          </a:prstGeom>
          <a:ln w="9525">
            <a:solidFill>
              <a:srgbClr val="FF89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V="1">
            <a:off x="6927222" y="3058307"/>
            <a:ext cx="0" cy="467232"/>
          </a:xfrm>
          <a:prstGeom prst="line">
            <a:avLst/>
          </a:prstGeom>
          <a:ln w="9525">
            <a:solidFill>
              <a:srgbClr val="FF89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V="1">
            <a:off x="2752626" y="3370730"/>
            <a:ext cx="0" cy="1808806"/>
          </a:xfrm>
          <a:prstGeom prst="line">
            <a:avLst/>
          </a:prstGeom>
          <a:ln w="952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3889506" y="2814231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(du projet)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Line 2"/>
          <p:cNvSpPr>
            <a:spLocks noChangeShapeType="1"/>
          </p:cNvSpPr>
          <p:nvPr/>
        </p:nvSpPr>
        <p:spPr bwMode="auto">
          <a:xfrm>
            <a:off x="2440359" y="744031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8" name="Text Box 3"/>
          <p:cNvSpPr txBox="1">
            <a:spLocks noChangeArrowheads="1"/>
          </p:cNvSpPr>
          <p:nvPr/>
        </p:nvSpPr>
        <p:spPr bwMode="auto">
          <a:xfrm>
            <a:off x="2440358" y="284218"/>
            <a:ext cx="4922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D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Réaliser et clôturer le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1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2782377" y="3527409"/>
            <a:ext cx="985871" cy="1446550"/>
          </a:xfrm>
          <a:prstGeom prst="rect">
            <a:avLst/>
          </a:prstGeom>
          <a:solidFill>
            <a:srgbClr val="FFCD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Mots-clefs : </a:t>
            </a:r>
          </a:p>
          <a:p>
            <a:pPr algn="ctr"/>
            <a:endParaRPr lang="fr-FR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fiche de lancement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, objectifs 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FR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CdCf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37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263" y="1840264"/>
            <a:ext cx="8497887" cy="696194"/>
          </a:xfrm>
        </p:spPr>
        <p:txBody>
          <a:bodyPr rtlCol="0">
            <a:normAutofit/>
          </a:bodyPr>
          <a:lstStyle/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Les principes du pilotage</a:t>
            </a:r>
            <a:endParaRPr lang="fr-FR" altLang="fr-FR" sz="1400" b="1" dirty="0">
              <a:solidFill>
                <a:srgbClr val="96172E"/>
              </a:solidFill>
              <a:latin typeface="Arial" charset="0"/>
              <a:cs typeface="+mn-cs"/>
            </a:endParaRPr>
          </a:p>
          <a:p>
            <a:pPr marL="1828800" lvl="4" indent="0" eaLnBrk="1" fontAlgn="auto" hangingPunct="1">
              <a:spcAft>
                <a:spcPts val="0"/>
              </a:spcAft>
              <a:buFont typeface="Lucida Grande"/>
              <a:buNone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58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2440359" y="744031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440358" y="284218"/>
            <a:ext cx="4922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D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Réaliser et clôturer le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40359" y="761096"/>
            <a:ext cx="65893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D</a:t>
            </a: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.1 Le pilotage : vérifier le bon avancement, réagir face aux écarts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2440359" y="1091982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66696" y="2488826"/>
            <a:ext cx="7257387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200" b="1" dirty="0">
                <a:latin typeface="Arial" charset="0"/>
              </a:rPr>
              <a:t> </a:t>
            </a:r>
            <a:r>
              <a:rPr lang="fr-FR" altLang="fr-FR" sz="1200" b="1" dirty="0" smtClean="0">
                <a:latin typeface="Arial" charset="0"/>
              </a:rPr>
              <a:t> </a:t>
            </a:r>
            <a:r>
              <a:rPr lang="fr-FR" altLang="fr-FR" sz="1200" b="1" dirty="0" smtClean="0">
                <a:solidFill>
                  <a:srgbClr val="94241F"/>
                </a:solidFill>
                <a:latin typeface="Arial" charset="0"/>
              </a:rPr>
              <a:t>le </a:t>
            </a:r>
            <a:r>
              <a:rPr lang="fr-FR" altLang="fr-FR" sz="1200" b="1" dirty="0">
                <a:solidFill>
                  <a:srgbClr val="94241F"/>
                </a:solidFill>
                <a:latin typeface="Arial" charset="0"/>
              </a:rPr>
              <a:t>projet doit suivre le planning et non </a:t>
            </a:r>
            <a:r>
              <a:rPr lang="fr-FR" altLang="fr-FR" sz="1200" b="1" dirty="0" smtClean="0">
                <a:solidFill>
                  <a:srgbClr val="94241F"/>
                </a:solidFill>
                <a:latin typeface="Arial" charset="0"/>
              </a:rPr>
              <a:t>l'inverse</a:t>
            </a:r>
          </a:p>
          <a:p>
            <a:pPr defTabSz="914400" eaLnBrk="1" hangingPunct="1">
              <a:spcBef>
                <a:spcPct val="50000"/>
              </a:spcBef>
              <a:buClrTx/>
              <a:buSzTx/>
              <a:buNone/>
            </a:pPr>
            <a:endParaRPr lang="fr-FR" altLang="fr-FR" sz="600" b="1" dirty="0">
              <a:latin typeface="Arial" charset="0"/>
            </a:endParaRPr>
          </a:p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200" b="1" dirty="0">
                <a:latin typeface="Arial" charset="0"/>
              </a:rPr>
              <a:t> </a:t>
            </a:r>
            <a:r>
              <a:rPr lang="fr-FR" altLang="fr-FR" sz="1200" b="1" dirty="0" smtClean="0">
                <a:latin typeface="Arial" charset="0"/>
              </a:rPr>
              <a:t> Quelques règles </a:t>
            </a:r>
            <a:r>
              <a:rPr lang="fr-FR" altLang="fr-FR" sz="1200" b="1" dirty="0" smtClean="0">
                <a:latin typeface="Arial" charset="0"/>
              </a:rPr>
              <a:t>:</a:t>
            </a:r>
            <a:endParaRPr lang="fr-FR" altLang="fr-FR" sz="1200" b="1" dirty="0" smtClean="0">
              <a:latin typeface="Arial" charset="0"/>
            </a:endParaRPr>
          </a:p>
          <a:p>
            <a:pPr marL="171450" indent="-171450" defTabSz="914400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fr-FR" altLang="fr-FR" sz="1200" b="1" dirty="0">
                <a:latin typeface="Arial" charset="0"/>
              </a:rPr>
              <a:t> Définir des livrables intermédiaires</a:t>
            </a:r>
          </a:p>
          <a:p>
            <a:pPr marL="171450" indent="-171450" defTabSz="914400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fr-FR" altLang="fr-FR" sz="1200" b="1" dirty="0">
                <a:latin typeface="Arial" charset="0"/>
              </a:rPr>
              <a:t> Prévoir la livraison rapide de résultats </a:t>
            </a:r>
            <a:r>
              <a:rPr lang="fr-FR" altLang="fr-FR" sz="1200" b="1" dirty="0" smtClean="0">
                <a:latin typeface="Arial" charset="0"/>
              </a:rPr>
              <a:t>tangibles</a:t>
            </a:r>
          </a:p>
          <a:p>
            <a:pPr lvl="1" defTabSz="914400" eaLnBrk="1" hangingPunct="1">
              <a:spcBef>
                <a:spcPct val="50000"/>
              </a:spcBef>
              <a:buNone/>
            </a:pPr>
            <a:r>
              <a:rPr lang="fr-FR" altLang="fr-FR" sz="1200" b="1" dirty="0" smtClean="0">
                <a:solidFill>
                  <a:srgbClr val="94241F"/>
                </a:solidFill>
                <a:latin typeface="Arial" charset="0"/>
              </a:rPr>
              <a:t>	- phase </a:t>
            </a:r>
            <a:r>
              <a:rPr lang="fr-FR" altLang="fr-FR" sz="1200" b="1" dirty="0">
                <a:solidFill>
                  <a:srgbClr val="94241F"/>
                </a:solidFill>
                <a:latin typeface="Arial" charset="0"/>
              </a:rPr>
              <a:t>de définition : nom, logo, plaquette.</a:t>
            </a:r>
          </a:p>
          <a:p>
            <a:pPr lvl="1" defTabSz="914400" eaLnBrk="1" hangingPunct="1">
              <a:spcBef>
                <a:spcPct val="50000"/>
              </a:spcBef>
              <a:buNone/>
            </a:pPr>
            <a:r>
              <a:rPr lang="fr-FR" altLang="fr-FR" sz="1200" b="1" dirty="0" smtClean="0">
                <a:solidFill>
                  <a:srgbClr val="94241F"/>
                </a:solidFill>
                <a:latin typeface="Arial" charset="0"/>
              </a:rPr>
              <a:t>	- phase </a:t>
            </a:r>
            <a:r>
              <a:rPr lang="fr-FR" altLang="fr-FR" sz="1200" b="1" dirty="0">
                <a:solidFill>
                  <a:srgbClr val="94241F"/>
                </a:solidFill>
                <a:latin typeface="Arial" charset="0"/>
              </a:rPr>
              <a:t>de conception de projet : croquis, maquette.</a:t>
            </a:r>
          </a:p>
          <a:p>
            <a:pPr lvl="1" defTabSz="914400" eaLnBrk="1" hangingPunct="1">
              <a:spcBef>
                <a:spcPct val="50000"/>
              </a:spcBef>
              <a:buNone/>
            </a:pPr>
            <a:r>
              <a:rPr lang="fr-FR" altLang="fr-FR" sz="1200" b="1" dirty="0" smtClean="0">
                <a:solidFill>
                  <a:srgbClr val="94241F"/>
                </a:solidFill>
                <a:latin typeface="Arial" charset="0"/>
              </a:rPr>
              <a:t>	- phase </a:t>
            </a:r>
            <a:r>
              <a:rPr lang="fr-FR" altLang="fr-FR" sz="1200" b="1" dirty="0">
                <a:solidFill>
                  <a:srgbClr val="94241F"/>
                </a:solidFill>
                <a:latin typeface="Arial" charset="0"/>
              </a:rPr>
              <a:t>de réalisation : modèle virtuel, prototype, démonstrateur.</a:t>
            </a:r>
          </a:p>
          <a:p>
            <a:pPr marL="628650" lvl="1" indent="-171450" defTabSz="914400" eaLnBrk="1" hangingPunct="1">
              <a:spcBef>
                <a:spcPct val="50000"/>
              </a:spcBef>
              <a:buFontTx/>
              <a:buChar char="-"/>
            </a:pPr>
            <a:endParaRPr lang="fr-FR" altLang="fr-FR" sz="800" b="1" dirty="0" smtClean="0">
              <a:latin typeface="Arial" charset="0"/>
            </a:endParaRPr>
          </a:p>
          <a:p>
            <a:pPr marL="171450" indent="-171450" defTabSz="914400" eaLnBrk="1" hangingPunct="1">
              <a:spcBef>
                <a:spcPct val="50000"/>
              </a:spcBef>
            </a:pPr>
            <a:r>
              <a:rPr lang="fr-FR" altLang="fr-FR" sz="1200" b="1" dirty="0" smtClean="0">
                <a:latin typeface="Arial" charset="0"/>
              </a:rPr>
              <a:t>Jalonner </a:t>
            </a:r>
            <a:r>
              <a:rPr lang="fr-FR" altLang="fr-FR" sz="1200" b="1" dirty="0">
                <a:latin typeface="Arial" charset="0"/>
              </a:rPr>
              <a:t>le projet par des réunions de validation </a:t>
            </a:r>
            <a:r>
              <a:rPr lang="fr-FR" altLang="fr-FR" sz="1200" b="1" dirty="0" smtClean="0">
                <a:latin typeface="Arial" charset="0"/>
              </a:rPr>
              <a:t>:</a:t>
            </a:r>
            <a:endParaRPr lang="fr-FR" altLang="fr-FR" sz="1200" b="1" dirty="0" smtClean="0">
              <a:latin typeface="Arial" charset="0"/>
            </a:endParaRPr>
          </a:p>
          <a:p>
            <a:pPr marL="171450" indent="-171450" defTabSz="914400" eaLnBrk="1" hangingPunct="1">
              <a:spcBef>
                <a:spcPct val="50000"/>
              </a:spcBef>
              <a:buFontTx/>
              <a:buChar char="-"/>
            </a:pPr>
            <a:r>
              <a:rPr lang="fr-FR" altLang="fr-FR" sz="1200" b="1" dirty="0" smtClean="0">
                <a:latin typeface="Arial" charset="0"/>
              </a:rPr>
              <a:t>Pour maintenir la </a:t>
            </a:r>
            <a:r>
              <a:rPr lang="fr-FR" altLang="fr-FR" sz="1200" b="1" dirty="0" smtClean="0">
                <a:latin typeface="Arial" charset="0"/>
              </a:rPr>
              <a:t>motivation,</a:t>
            </a:r>
            <a:endParaRPr lang="fr-FR" altLang="fr-FR" sz="1200" b="1" dirty="0" smtClean="0">
              <a:latin typeface="Arial" charset="0"/>
            </a:endParaRPr>
          </a:p>
          <a:p>
            <a:pPr marL="171450" indent="-171450" defTabSz="914400" eaLnBrk="1" hangingPunct="1">
              <a:spcBef>
                <a:spcPct val="50000"/>
              </a:spcBef>
              <a:buFontTx/>
              <a:buChar char="-"/>
            </a:pPr>
            <a:r>
              <a:rPr lang="fr-FR" altLang="fr-FR" sz="1200" b="1" dirty="0" smtClean="0">
                <a:latin typeface="Arial" charset="0"/>
              </a:rPr>
              <a:t>Pour impliquer le </a:t>
            </a:r>
            <a:r>
              <a:rPr lang="fr-FR" altLang="fr-FR" sz="1200" b="1" dirty="0" smtClean="0">
                <a:latin typeface="Arial" charset="0"/>
              </a:rPr>
              <a:t>commanditaire.</a:t>
            </a:r>
            <a:endParaRPr lang="fr-FR" altLang="fr-FR" sz="1200" b="1" dirty="0" smtClean="0">
              <a:latin typeface="Arial" charset="0"/>
            </a:endParaRPr>
          </a:p>
          <a:p>
            <a:pPr marL="171450" indent="-171450" defTabSz="914400" eaLnBrk="1" hangingPunct="1">
              <a:spcBef>
                <a:spcPct val="50000"/>
              </a:spcBef>
            </a:pPr>
            <a:endParaRPr lang="fr-FR" altLang="fr-FR" sz="1200" b="1" dirty="0" smtClean="0">
              <a:latin typeface="Arial" charset="0"/>
            </a:endParaRPr>
          </a:p>
          <a:p>
            <a:pPr marL="171450" indent="-171450" defTabSz="914400" eaLnBrk="1" hangingPunct="1">
              <a:spcBef>
                <a:spcPct val="50000"/>
              </a:spcBef>
              <a:buClrTx/>
              <a:buSzTx/>
              <a:buFontTx/>
              <a:buChar char="-"/>
            </a:pPr>
            <a:endParaRPr lang="fr-FR" altLang="fr-FR" sz="12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05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263" y="1657391"/>
            <a:ext cx="8497887" cy="696194"/>
          </a:xfrm>
        </p:spPr>
        <p:txBody>
          <a:bodyPr rtlCol="0">
            <a:normAutofit/>
          </a:bodyPr>
          <a:lstStyle/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Exemples de résultats intermédiaires : le projet Rives de Saône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59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2440359" y="744031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440358" y="284218"/>
            <a:ext cx="4922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D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Réaliser et clôturer le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40359" y="761096"/>
            <a:ext cx="65893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D</a:t>
            </a: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.1 Le pilotage : vérifier le bon avancement, réagir face aux écarts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2440359" y="1091982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66696" y="2154884"/>
            <a:ext cx="8386644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200" b="1" dirty="0">
                <a:latin typeface="Arial" charset="0"/>
              </a:rPr>
              <a:t>  Un nom, un logo, un site web, des livrables </a:t>
            </a:r>
            <a:r>
              <a:rPr lang="fr-FR" altLang="fr-FR" sz="1200" b="1" dirty="0" smtClean="0">
                <a:latin typeface="Arial" charset="0"/>
              </a:rPr>
              <a:t>échelonnés, une </a:t>
            </a:r>
            <a:r>
              <a:rPr lang="fr-FR" altLang="fr-FR" sz="1200" b="1" dirty="0">
                <a:latin typeface="Arial" charset="0"/>
              </a:rPr>
              <a:t>équipe, des maquettes, des visites virtuelles …</a:t>
            </a:r>
          </a:p>
          <a:p>
            <a:pPr marL="628650" lvl="1" indent="-171450" defTabSz="914400" eaLnBrk="1" hangingPunct="1">
              <a:spcBef>
                <a:spcPct val="50000"/>
              </a:spcBef>
              <a:buFontTx/>
              <a:buChar char="-"/>
            </a:pPr>
            <a:endParaRPr lang="fr-FR" altLang="fr-FR" sz="1200" b="1" dirty="0" smtClean="0">
              <a:latin typeface="Arial" charset="0"/>
            </a:endParaRPr>
          </a:p>
          <a:p>
            <a:pPr marL="628650" lvl="1" indent="-171450" defTabSz="914400" eaLnBrk="1" hangingPunct="1">
              <a:spcBef>
                <a:spcPct val="50000"/>
              </a:spcBef>
              <a:buFontTx/>
              <a:buChar char="-"/>
            </a:pPr>
            <a:endParaRPr lang="fr-FR" altLang="fr-FR" sz="1200" b="1" dirty="0">
              <a:latin typeface="Arial" charset="0"/>
            </a:endParaRPr>
          </a:p>
          <a:p>
            <a:pPr marL="628650" lvl="1" indent="-171450" defTabSz="914400" eaLnBrk="1" hangingPunct="1">
              <a:spcBef>
                <a:spcPct val="50000"/>
              </a:spcBef>
              <a:buFontTx/>
              <a:buChar char="-"/>
            </a:pPr>
            <a:endParaRPr lang="fr-FR" altLang="fr-FR" sz="1200" b="1" dirty="0" smtClean="0">
              <a:latin typeface="Arial" charset="0"/>
            </a:endParaRPr>
          </a:p>
          <a:p>
            <a:pPr marL="628650" lvl="1" indent="-171450" defTabSz="914400" eaLnBrk="1" hangingPunct="1">
              <a:spcBef>
                <a:spcPct val="50000"/>
              </a:spcBef>
              <a:buFontTx/>
              <a:buChar char="-"/>
            </a:pPr>
            <a:endParaRPr lang="fr-FR" altLang="fr-FR" sz="1200" b="1" dirty="0">
              <a:latin typeface="Arial" charset="0"/>
            </a:endParaRPr>
          </a:p>
          <a:p>
            <a:pPr marL="628650" lvl="1" indent="-171450" defTabSz="914400" eaLnBrk="1" hangingPunct="1">
              <a:spcBef>
                <a:spcPct val="50000"/>
              </a:spcBef>
              <a:buFontTx/>
              <a:buChar char="-"/>
            </a:pPr>
            <a:endParaRPr lang="fr-FR" altLang="fr-FR" sz="1200" b="1" dirty="0" smtClean="0">
              <a:latin typeface="Arial" charset="0"/>
            </a:endParaRPr>
          </a:p>
          <a:p>
            <a:pPr marL="628650" lvl="1" indent="-171450" defTabSz="914400" eaLnBrk="1" hangingPunct="1">
              <a:spcBef>
                <a:spcPct val="50000"/>
              </a:spcBef>
              <a:buFontTx/>
              <a:buChar char="-"/>
            </a:pPr>
            <a:endParaRPr lang="fr-FR" altLang="fr-FR" sz="1200" b="1" dirty="0">
              <a:latin typeface="Arial" charset="0"/>
            </a:endParaRPr>
          </a:p>
          <a:p>
            <a:pPr marL="628650" lvl="1" indent="-171450" defTabSz="914400" eaLnBrk="1" hangingPunct="1">
              <a:spcBef>
                <a:spcPct val="50000"/>
              </a:spcBef>
              <a:buFontTx/>
              <a:buChar char="-"/>
            </a:pPr>
            <a:endParaRPr lang="fr-FR" altLang="fr-FR" sz="1200" b="1" dirty="0" smtClean="0">
              <a:latin typeface="Arial" charset="0"/>
            </a:endParaRPr>
          </a:p>
          <a:p>
            <a:pPr marL="628650" lvl="1" indent="-171450" defTabSz="914400" eaLnBrk="1" hangingPunct="1">
              <a:spcBef>
                <a:spcPct val="50000"/>
              </a:spcBef>
              <a:buFontTx/>
              <a:buChar char="-"/>
            </a:pPr>
            <a:endParaRPr lang="fr-FR" altLang="fr-FR" sz="1200" b="1" dirty="0">
              <a:latin typeface="Arial" charset="0"/>
            </a:endParaRPr>
          </a:p>
          <a:p>
            <a:pPr lvl="1" defTabSz="914400" eaLnBrk="1" hangingPunct="1">
              <a:spcBef>
                <a:spcPct val="50000"/>
              </a:spcBef>
              <a:buNone/>
            </a:pPr>
            <a:endParaRPr lang="fr-FR" altLang="fr-FR" sz="1200" b="1" dirty="0" smtClean="0">
              <a:latin typeface="Arial" charset="0"/>
            </a:endParaRPr>
          </a:p>
          <a:p>
            <a:pPr lvl="1" defTabSz="914400" eaLnBrk="1" hangingPunct="1">
              <a:spcBef>
                <a:spcPct val="50000"/>
              </a:spcBef>
              <a:buNone/>
            </a:pPr>
            <a:endParaRPr lang="fr-FR" altLang="fr-FR" sz="1200" b="1" dirty="0">
              <a:latin typeface="Arial" charset="0"/>
            </a:endParaRPr>
          </a:p>
          <a:p>
            <a:pPr lvl="1" defTabSz="914400" eaLnBrk="1" hangingPunct="1">
              <a:spcBef>
                <a:spcPct val="50000"/>
              </a:spcBef>
              <a:buNone/>
            </a:pPr>
            <a:endParaRPr lang="fr-FR" altLang="fr-FR" sz="1200" b="1" dirty="0" smtClean="0">
              <a:latin typeface="Arial" charset="0"/>
            </a:endParaRPr>
          </a:p>
          <a:p>
            <a:pPr lvl="1" defTabSz="914400" eaLnBrk="1" hangingPunct="1">
              <a:spcBef>
                <a:spcPct val="50000"/>
              </a:spcBef>
              <a:buNone/>
            </a:pPr>
            <a:r>
              <a:rPr lang="fr-FR" altLang="fr-FR" sz="1200" b="1" dirty="0">
                <a:latin typeface="Arial" charset="0"/>
              </a:rPr>
              <a:t>	</a:t>
            </a:r>
            <a:r>
              <a:rPr lang="fr-FR" altLang="fr-FR" sz="1200" b="1" dirty="0" smtClean="0">
                <a:latin typeface="Arial" charset="0"/>
              </a:rPr>
              <a:t>				</a:t>
            </a:r>
            <a:endParaRPr lang="fr-FR" altLang="fr-FR" sz="1200" b="1" dirty="0">
              <a:latin typeface="Arial" charset="0"/>
            </a:endParaRPr>
          </a:p>
        </p:txBody>
      </p:sp>
      <p:pic>
        <p:nvPicPr>
          <p:cNvPr id="11" name="Image 10" descr="RivesDeSaoneArtiste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8687" y="3116430"/>
            <a:ext cx="3985600" cy="1289853"/>
          </a:xfrm>
          <a:prstGeom prst="rect">
            <a:avLst/>
          </a:prstGeom>
        </p:spPr>
      </p:pic>
      <p:grpSp>
        <p:nvGrpSpPr>
          <p:cNvPr id="2" name="Groupe 1"/>
          <p:cNvGrpSpPr/>
          <p:nvPr/>
        </p:nvGrpSpPr>
        <p:grpSpPr>
          <a:xfrm>
            <a:off x="1767032" y="4748183"/>
            <a:ext cx="3017527" cy="1712300"/>
            <a:chOff x="1606505" y="4643615"/>
            <a:chExt cx="3017527" cy="1712300"/>
          </a:xfrm>
        </p:grpSpPr>
        <p:pic>
          <p:nvPicPr>
            <p:cNvPr id="12" name="Image 11" descr="RivesDeSao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6505" y="4643615"/>
              <a:ext cx="2941641" cy="1663824"/>
            </a:xfrm>
            <a:prstGeom prst="rect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sp>
          <p:nvSpPr>
            <p:cNvPr id="13" name="ZoneTexte 12"/>
            <p:cNvSpPr txBox="1"/>
            <p:nvPr/>
          </p:nvSpPr>
          <p:spPr>
            <a:xfrm>
              <a:off x="3240320" y="6101999"/>
              <a:ext cx="138371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i="1" dirty="0" smtClean="0">
                  <a:latin typeface="+mj-lt"/>
                </a:rPr>
                <a:t>© Raphaël Lefeuvre</a:t>
              </a:r>
              <a:endParaRPr lang="fr-FR" sz="1050" i="1" dirty="0">
                <a:latin typeface="+mj-lt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2510102"/>
            <a:ext cx="3788561" cy="211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20179" y="4841431"/>
            <a:ext cx="39308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914400" eaLnBrk="1" hangingPunct="1">
              <a:spcBef>
                <a:spcPct val="50000"/>
              </a:spcBef>
              <a:buNone/>
            </a:pPr>
            <a:r>
              <a:rPr lang="fr-FR" altLang="fr-FR" sz="1200" b="1" dirty="0">
                <a:latin typeface="Arial" charset="0"/>
              </a:rPr>
              <a:t>… et pourtant une seule certitude : le projet ne se déroulera pas comme </a:t>
            </a:r>
            <a:r>
              <a:rPr lang="fr-FR" altLang="fr-FR" sz="1200" b="1" dirty="0" smtClean="0">
                <a:latin typeface="Arial" charset="0"/>
              </a:rPr>
              <a:t>prévu !</a:t>
            </a:r>
          </a:p>
          <a:p>
            <a:pPr lvl="1" defTabSz="914400" eaLnBrk="1" hangingPunct="1">
              <a:spcBef>
                <a:spcPct val="50000"/>
              </a:spcBef>
              <a:buNone/>
            </a:pPr>
            <a:endParaRPr lang="fr-FR" altLang="fr-FR" sz="1200" b="1" dirty="0">
              <a:latin typeface="Arial" charset="0"/>
            </a:endParaRPr>
          </a:p>
          <a:p>
            <a:pPr lvl="1" defTabSz="914400" eaLnBrk="1" hangingPunct="1">
              <a:spcBef>
                <a:spcPct val="50000"/>
              </a:spcBef>
              <a:buNone/>
            </a:pPr>
            <a:r>
              <a:rPr lang="fr-FR" altLang="fr-FR" sz="1200" b="1" dirty="0">
                <a:latin typeface="Arial" charset="0"/>
              </a:rPr>
              <a:t>Loi de </a:t>
            </a:r>
            <a:r>
              <a:rPr lang="fr-FR" altLang="fr-FR" sz="1200" b="1" dirty="0" err="1">
                <a:latin typeface="Arial" charset="0"/>
              </a:rPr>
              <a:t>Hofstadter</a:t>
            </a:r>
            <a:r>
              <a:rPr lang="fr-FR" altLang="fr-FR" sz="1200" b="1" dirty="0">
                <a:latin typeface="Arial" charset="0"/>
              </a:rPr>
              <a:t> : </a:t>
            </a:r>
            <a:r>
              <a:rPr lang="fr-FR" altLang="fr-FR" sz="1200" b="1" i="1" dirty="0">
                <a:solidFill>
                  <a:srgbClr val="94241F"/>
                </a:solidFill>
                <a:latin typeface="Arial" charset="0"/>
              </a:rPr>
              <a:t>"un projet prend plus de temps que prévu, même en prenant en compte la loi de </a:t>
            </a:r>
            <a:r>
              <a:rPr lang="fr-FR" altLang="fr-FR" sz="1200" b="1" i="1" dirty="0" err="1">
                <a:solidFill>
                  <a:srgbClr val="94241F"/>
                </a:solidFill>
                <a:latin typeface="Arial" charset="0"/>
              </a:rPr>
              <a:t>Hofstadter</a:t>
            </a:r>
            <a:r>
              <a:rPr lang="fr-FR" altLang="fr-FR" sz="1200" b="1" i="1" dirty="0">
                <a:solidFill>
                  <a:srgbClr val="94241F"/>
                </a:solidFill>
                <a:latin typeface="Arial" charset="0"/>
              </a:rPr>
              <a:t>".</a:t>
            </a:r>
          </a:p>
          <a:p>
            <a:pPr lvl="1" defTabSz="914400" eaLnBrk="1" hangingPunct="1">
              <a:spcBef>
                <a:spcPct val="50000"/>
              </a:spcBef>
              <a:buNone/>
            </a:pPr>
            <a:endParaRPr lang="fr-FR" altLang="fr-FR" sz="1200" b="1" dirty="0" smtClean="0">
              <a:latin typeface="Arial" charset="0"/>
            </a:endParaRPr>
          </a:p>
          <a:p>
            <a:pPr marL="171450" indent="-171450" defTabSz="914400" eaLnBrk="1" hangingPunct="1">
              <a:spcBef>
                <a:spcPct val="50000"/>
              </a:spcBef>
            </a:pPr>
            <a:endParaRPr lang="fr-FR" altLang="fr-FR" sz="1200" b="1" dirty="0">
              <a:latin typeface="Arial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262011" y="6610350"/>
            <a:ext cx="260635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None/>
            </a:pPr>
            <a:r>
              <a:rPr lang="fr-FR" altLang="fr-FR" sz="1200" dirty="0">
                <a:latin typeface="Arial" charset="0"/>
              </a:rPr>
              <a:t>Source : www.lesrivesdesaone.com</a:t>
            </a:r>
          </a:p>
          <a:p>
            <a:pPr algn="just" eaLnBrk="1" hangingPunct="1">
              <a:spcBef>
                <a:spcPct val="50000"/>
              </a:spcBef>
              <a:buNone/>
            </a:pPr>
            <a:endParaRPr lang="fr-FR" altLang="fr-FR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69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900239" y="2421182"/>
            <a:ext cx="5986462" cy="238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tabLst>
                <a:tab pos="268763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68763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6876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8763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lnSpc>
                <a:spcPct val="80000"/>
              </a:lnSpc>
              <a:spcBef>
                <a:spcPct val="50000"/>
              </a:spcBef>
              <a:buAutoNum type="alphaUcPeriod"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</a:rPr>
              <a:t>Principes </a:t>
            </a:r>
            <a:r>
              <a:rPr lang="fr-FR" altLang="fr-FR" sz="1400" b="1" dirty="0">
                <a:solidFill>
                  <a:srgbClr val="96172E"/>
                </a:solidFill>
                <a:latin typeface="Arial" charset="0"/>
              </a:rPr>
              <a:t>généraux du management de projet </a:t>
            </a: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 smtClean="0">
                <a:solidFill>
                  <a:srgbClr val="96172E"/>
                </a:solidFill>
                <a:latin typeface="Arial" charset="0"/>
              </a:rPr>
              <a:t>A.1 </a:t>
            </a:r>
            <a:r>
              <a:rPr lang="fr-FR" altLang="fr-FR" sz="1200" b="1" dirty="0">
                <a:solidFill>
                  <a:srgbClr val="96172E"/>
                </a:solidFill>
                <a:latin typeface="Arial" charset="0"/>
              </a:rPr>
              <a:t>Qu’est-ce qu’un projet </a:t>
            </a:r>
            <a:r>
              <a:rPr lang="fr-FR" altLang="fr-FR" sz="1200" b="1" dirty="0" smtClean="0">
                <a:solidFill>
                  <a:srgbClr val="96172E"/>
                </a:solidFill>
                <a:latin typeface="Arial" charset="0"/>
              </a:rPr>
              <a:t>?</a:t>
            </a: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>
                <a:solidFill>
                  <a:srgbClr val="96172E"/>
                </a:solidFill>
                <a:latin typeface="Arial" charset="0"/>
              </a:rPr>
              <a:t>A.2 Phasage d’un projet </a:t>
            </a:r>
            <a:endParaRPr lang="fr-FR" altLang="fr-FR" sz="1200" b="1" dirty="0" smtClean="0">
              <a:solidFill>
                <a:srgbClr val="96172E"/>
              </a:solidFill>
              <a:latin typeface="Arial" charset="0"/>
            </a:endParaRPr>
          </a:p>
          <a:p>
            <a:pPr marL="457200" lvl="1" indent="0"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200" b="1" dirty="0">
                <a:solidFill>
                  <a:srgbClr val="96172E"/>
                </a:solidFill>
                <a:latin typeface="Arial" charset="0"/>
              </a:rPr>
              <a:t>A.3 </a:t>
            </a:r>
            <a:r>
              <a:rPr lang="fr-FR" altLang="fr-FR" sz="1200" b="1" dirty="0" smtClean="0">
                <a:solidFill>
                  <a:srgbClr val="96172E"/>
                </a:solidFill>
                <a:latin typeface="Arial" charset="0"/>
              </a:rPr>
              <a:t>Les </a:t>
            </a:r>
            <a:r>
              <a:rPr lang="fr-FR" altLang="fr-FR" sz="1200" b="1" dirty="0">
                <a:solidFill>
                  <a:srgbClr val="96172E"/>
                </a:solidFill>
                <a:latin typeface="Arial" charset="0"/>
              </a:rPr>
              <a:t>acteurs d’un projet</a:t>
            </a:r>
          </a:p>
          <a:p>
            <a:pPr defTabSz="914400">
              <a:lnSpc>
                <a:spcPct val="80000"/>
              </a:lnSpc>
              <a:spcBef>
                <a:spcPct val="50000"/>
              </a:spcBef>
              <a:buAutoNum type="alphaUcPeriod"/>
            </a:pPr>
            <a:endParaRPr lang="fr-FR" altLang="fr-FR" sz="1400" b="1" dirty="0" smtClean="0">
              <a:solidFill>
                <a:srgbClr val="3333CC"/>
              </a:solidFill>
              <a:latin typeface="Arial" charset="0"/>
            </a:endParaRPr>
          </a:p>
          <a:p>
            <a:pPr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400" b="1" dirty="0" smtClean="0">
                <a:latin typeface="Arial" charset="0"/>
              </a:rPr>
              <a:t>B</a:t>
            </a:r>
            <a:r>
              <a:rPr lang="fr-FR" altLang="fr-FR" sz="1400" b="1" dirty="0">
                <a:latin typeface="Arial" charset="0"/>
              </a:rPr>
              <a:t>. </a:t>
            </a:r>
            <a:r>
              <a:rPr lang="fr-FR" altLang="fr-FR" sz="1400" b="1" dirty="0" smtClean="0">
                <a:latin typeface="Arial" charset="0"/>
              </a:rPr>
              <a:t>	Genèse </a:t>
            </a:r>
            <a:r>
              <a:rPr lang="fr-FR" altLang="fr-FR" sz="1400" b="1" dirty="0">
                <a:latin typeface="Arial" charset="0"/>
              </a:rPr>
              <a:t>d’un projet </a:t>
            </a:r>
            <a:r>
              <a:rPr lang="fr-FR" altLang="fr-FR" sz="1400" b="1" dirty="0" smtClean="0">
                <a:latin typeface="Arial" charset="0"/>
              </a:rPr>
              <a:t>d’innovation</a:t>
            </a:r>
          </a:p>
          <a:p>
            <a:pPr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400" b="1" dirty="0" smtClean="0">
                <a:latin typeface="Arial" charset="0"/>
              </a:rPr>
              <a:t>C</a:t>
            </a:r>
            <a:r>
              <a:rPr lang="fr-FR" altLang="fr-FR" sz="1400" b="1" dirty="0">
                <a:latin typeface="Arial" charset="0"/>
              </a:rPr>
              <a:t>. </a:t>
            </a:r>
            <a:r>
              <a:rPr lang="fr-FR" altLang="fr-FR" sz="1400" b="1" dirty="0" smtClean="0">
                <a:latin typeface="Arial" charset="0"/>
              </a:rPr>
              <a:t>	Démarrage </a:t>
            </a:r>
            <a:r>
              <a:rPr lang="fr-FR" altLang="fr-FR" sz="1400" b="1" dirty="0">
                <a:latin typeface="Arial" charset="0"/>
              </a:rPr>
              <a:t>: </a:t>
            </a:r>
            <a:r>
              <a:rPr lang="fr-FR" altLang="fr-FR" sz="1400" b="1" dirty="0" smtClean="0">
                <a:latin typeface="Arial" charset="0"/>
              </a:rPr>
              <a:t>construction du </a:t>
            </a:r>
            <a:r>
              <a:rPr lang="fr-FR" altLang="fr-FR" sz="1400" b="1" dirty="0">
                <a:latin typeface="Arial" charset="0"/>
              </a:rPr>
              <a:t>référentiel de gestion du </a:t>
            </a:r>
            <a:r>
              <a:rPr lang="fr-FR" altLang="fr-FR" sz="1400" b="1" dirty="0" smtClean="0">
                <a:latin typeface="Arial" charset="0"/>
              </a:rPr>
              <a:t>projet</a:t>
            </a:r>
          </a:p>
          <a:p>
            <a:pPr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400" b="1" dirty="0">
                <a:latin typeface="Arial" charset="0"/>
              </a:rPr>
              <a:t>D. </a:t>
            </a:r>
            <a:r>
              <a:rPr lang="fr-FR" altLang="fr-FR" sz="1400" b="1" dirty="0" smtClean="0">
                <a:latin typeface="Arial" charset="0"/>
              </a:rPr>
              <a:t>	Réalisation et clôture du </a:t>
            </a:r>
            <a:r>
              <a:rPr lang="fr-FR" altLang="fr-FR" sz="1400" b="1" dirty="0">
                <a:latin typeface="Arial" charset="0"/>
              </a:rPr>
              <a:t>projet </a:t>
            </a:r>
          </a:p>
          <a:p>
            <a:pPr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</a:rPr>
              <a:t> </a:t>
            </a:r>
            <a:endParaRPr lang="fr-FR" altLang="fr-FR" sz="1400" b="1" dirty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2440359" y="67735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440358" y="341368"/>
            <a:ext cx="65305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2000" b="1" dirty="0" smtClean="0">
                <a:solidFill>
                  <a:srgbClr val="94241F"/>
                </a:solidFill>
                <a:latin typeface="Arial" charset="0"/>
                <a:ea typeface="+mn-ea"/>
                <a:cs typeface="+mn-cs"/>
              </a:rPr>
              <a:t>Plan d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u cours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2440358" y="75514"/>
            <a:ext cx="0" cy="943662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 txBox="1">
            <a:spLocks/>
          </p:cNvSpPr>
          <p:nvPr/>
        </p:nvSpPr>
        <p:spPr>
          <a:xfrm>
            <a:off x="6952135" y="64120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7291A8-B9F5-8D40-963D-1C2AE6212483}" type="slidenum">
              <a:rPr lang="fr-FR" sz="1600" b="1" smtClean="0">
                <a:solidFill>
                  <a:srgbClr val="9424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</a:t>
            </a:fld>
            <a:endParaRPr lang="fr-FR" sz="1600" b="1" dirty="0">
              <a:solidFill>
                <a:srgbClr val="9424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6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263" y="1649440"/>
            <a:ext cx="8497887" cy="696194"/>
          </a:xfrm>
        </p:spPr>
        <p:txBody>
          <a:bodyPr rtlCol="0">
            <a:normAutofit/>
          </a:bodyPr>
          <a:lstStyle/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Le pilotage en pratique 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60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2440359" y="744031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440358" y="284218"/>
            <a:ext cx="4922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D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Réaliser et clôturer le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40359" y="761096"/>
            <a:ext cx="65893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D</a:t>
            </a: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.1 Le pilotage : vérifier le bon avancement, réagir face aux écarts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2440359" y="1091982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66696" y="2091276"/>
            <a:ext cx="72573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200" b="1" dirty="0">
                <a:latin typeface="Arial" charset="0"/>
              </a:rPr>
              <a:t>  Piloter un projet consiste à … </a:t>
            </a:r>
            <a:r>
              <a:rPr lang="fr-FR" altLang="fr-FR" sz="1200" b="1" dirty="0">
                <a:solidFill>
                  <a:srgbClr val="94241F"/>
                </a:solidFill>
                <a:latin typeface="Arial" charset="0"/>
              </a:rPr>
              <a:t>vérifier si l’on est sur la bonne trajectoire,</a:t>
            </a:r>
          </a:p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200" b="1" dirty="0" smtClean="0">
                <a:latin typeface="Arial" charset="0"/>
              </a:rPr>
              <a:t>  Et </a:t>
            </a:r>
            <a:r>
              <a:rPr lang="fr-FR" altLang="fr-FR" sz="1200" b="1" dirty="0">
                <a:latin typeface="Arial" charset="0"/>
              </a:rPr>
              <a:t>pour cela, il faut </a:t>
            </a:r>
            <a:r>
              <a:rPr lang="fr-FR" altLang="fr-FR" sz="1200" b="1" dirty="0">
                <a:solidFill>
                  <a:srgbClr val="94241F"/>
                </a:solidFill>
                <a:latin typeface="Arial" charset="0"/>
              </a:rPr>
              <a:t>régulièrement</a:t>
            </a:r>
            <a:r>
              <a:rPr lang="fr-FR" altLang="fr-FR" sz="1200" b="1" dirty="0">
                <a:latin typeface="Arial" charset="0"/>
              </a:rPr>
              <a:t> … établir l'avancement et mesurer les écarts</a:t>
            </a:r>
            <a:r>
              <a:rPr lang="fr-FR" altLang="fr-FR" sz="1200" b="1" dirty="0" smtClean="0">
                <a:latin typeface="Arial" charset="0"/>
              </a:rPr>
              <a:t>.</a:t>
            </a:r>
            <a:endParaRPr lang="fr-FR" altLang="fr-FR" sz="1200" b="1" dirty="0"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151" y="2841357"/>
            <a:ext cx="5685196" cy="362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49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263" y="1649440"/>
            <a:ext cx="8497887" cy="696194"/>
          </a:xfrm>
        </p:spPr>
        <p:txBody>
          <a:bodyPr rtlCol="0">
            <a:normAutofit/>
          </a:bodyPr>
          <a:lstStyle/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Le pilotage en pratique 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61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2440359" y="744031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440358" y="284218"/>
            <a:ext cx="4922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D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Réaliser et clôturer le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40359" y="761096"/>
            <a:ext cx="65893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D</a:t>
            </a: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.1 Le pilotage : vérifier le bon avancement, réagir face aux écarts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2440359" y="1091982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66696" y="2332671"/>
            <a:ext cx="7257387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200" b="1" dirty="0">
                <a:latin typeface="Arial" charset="0"/>
              </a:rPr>
              <a:t>  Piloter un projet consiste à … </a:t>
            </a:r>
            <a:r>
              <a:rPr lang="fr-FR" altLang="fr-FR" sz="1200" b="1" dirty="0">
                <a:solidFill>
                  <a:srgbClr val="94241F"/>
                </a:solidFill>
                <a:latin typeface="Arial" charset="0"/>
              </a:rPr>
              <a:t>faire un diagnostic des </a:t>
            </a:r>
            <a:r>
              <a:rPr lang="fr-FR" altLang="fr-FR" sz="1200" b="1" dirty="0" smtClean="0">
                <a:solidFill>
                  <a:srgbClr val="94241F"/>
                </a:solidFill>
                <a:latin typeface="Arial" charset="0"/>
              </a:rPr>
              <a:t>dysfonctionnements :</a:t>
            </a:r>
          </a:p>
          <a:p>
            <a:pPr defTabSz="914400" eaLnBrk="1" hangingPunct="1">
              <a:spcBef>
                <a:spcPct val="50000"/>
              </a:spcBef>
              <a:buClrTx/>
              <a:buSzTx/>
              <a:buNone/>
            </a:pPr>
            <a:r>
              <a:rPr lang="fr-FR" altLang="fr-FR" sz="1200" b="1" dirty="0">
                <a:latin typeface="Arial" charset="0"/>
              </a:rPr>
              <a:t>	</a:t>
            </a:r>
            <a:r>
              <a:rPr lang="fr-FR" altLang="fr-FR" sz="1200" b="1" dirty="0" smtClean="0">
                <a:latin typeface="Arial" charset="0"/>
              </a:rPr>
              <a:t>- </a:t>
            </a:r>
            <a:r>
              <a:rPr lang="fr-FR" altLang="fr-FR" sz="1200" b="1" dirty="0" err="1" smtClean="0">
                <a:latin typeface="Arial" charset="0"/>
              </a:rPr>
              <a:t>pb</a:t>
            </a:r>
            <a:r>
              <a:rPr lang="fr-FR" altLang="fr-FR" sz="1200" b="1" dirty="0" smtClean="0">
                <a:latin typeface="Arial" charset="0"/>
              </a:rPr>
              <a:t> de </a:t>
            </a:r>
            <a:r>
              <a:rPr lang="fr-FR" altLang="fr-FR" sz="1200" b="1" dirty="0">
                <a:latin typeface="Arial" charset="0"/>
              </a:rPr>
              <a:t>temps ?</a:t>
            </a:r>
          </a:p>
          <a:p>
            <a:pPr defTabSz="914400" eaLnBrk="1" hangingPunct="1">
              <a:spcBef>
                <a:spcPct val="50000"/>
              </a:spcBef>
              <a:buClrTx/>
              <a:buSzTx/>
              <a:buNone/>
            </a:pPr>
            <a:r>
              <a:rPr lang="fr-FR" altLang="fr-FR" sz="1200" b="1" dirty="0" smtClean="0">
                <a:latin typeface="Arial" charset="0"/>
              </a:rPr>
              <a:t>	- </a:t>
            </a:r>
            <a:r>
              <a:rPr lang="fr-FR" altLang="fr-FR" sz="1200" b="1" dirty="0" err="1" smtClean="0">
                <a:latin typeface="Arial" charset="0"/>
              </a:rPr>
              <a:t>pb</a:t>
            </a:r>
            <a:r>
              <a:rPr lang="fr-FR" altLang="fr-FR" sz="1200" b="1" dirty="0" smtClean="0">
                <a:latin typeface="Arial" charset="0"/>
              </a:rPr>
              <a:t> de </a:t>
            </a:r>
            <a:r>
              <a:rPr lang="fr-FR" altLang="fr-FR" sz="1200" b="1" dirty="0">
                <a:latin typeface="Arial" charset="0"/>
              </a:rPr>
              <a:t>motivation ?</a:t>
            </a:r>
          </a:p>
          <a:p>
            <a:pPr defTabSz="914400" eaLnBrk="1" hangingPunct="1">
              <a:spcBef>
                <a:spcPct val="50000"/>
              </a:spcBef>
              <a:buClrTx/>
              <a:buSzTx/>
              <a:buNone/>
            </a:pPr>
            <a:r>
              <a:rPr lang="fr-FR" altLang="fr-FR" sz="1200" b="1" dirty="0" smtClean="0">
                <a:latin typeface="Arial" charset="0"/>
              </a:rPr>
              <a:t>	- </a:t>
            </a:r>
            <a:r>
              <a:rPr lang="fr-FR" altLang="fr-FR" sz="1200" b="1" dirty="0" err="1" smtClean="0">
                <a:latin typeface="Arial" charset="0"/>
              </a:rPr>
              <a:t>pb</a:t>
            </a:r>
            <a:r>
              <a:rPr lang="fr-FR" altLang="fr-FR" sz="1200" b="1" dirty="0" smtClean="0">
                <a:latin typeface="Arial" charset="0"/>
              </a:rPr>
              <a:t> de </a:t>
            </a:r>
            <a:r>
              <a:rPr lang="fr-FR" altLang="fr-FR" sz="1200" b="1" dirty="0">
                <a:latin typeface="Arial" charset="0"/>
              </a:rPr>
              <a:t>compétences </a:t>
            </a:r>
            <a:r>
              <a:rPr lang="fr-FR" altLang="fr-FR" sz="1200" b="1" dirty="0" smtClean="0">
                <a:latin typeface="Arial" charset="0"/>
              </a:rPr>
              <a:t>?</a:t>
            </a:r>
            <a:endParaRPr lang="fr-FR" altLang="fr-FR" sz="1200" b="1" dirty="0">
              <a:latin typeface="Arial" charset="0"/>
            </a:endParaRPr>
          </a:p>
          <a:p>
            <a:pPr defTabSz="914400" eaLnBrk="1" hangingPunct="1">
              <a:spcBef>
                <a:spcPct val="50000"/>
              </a:spcBef>
              <a:buClrTx/>
              <a:buSzTx/>
              <a:buNone/>
            </a:pPr>
            <a:r>
              <a:rPr lang="fr-FR" altLang="fr-FR" sz="1200" b="1" dirty="0" smtClean="0">
                <a:latin typeface="Arial" charset="0"/>
              </a:rPr>
              <a:t>	- </a:t>
            </a:r>
            <a:r>
              <a:rPr lang="fr-FR" altLang="fr-FR" sz="1200" b="1" dirty="0" smtClean="0">
                <a:latin typeface="Arial" charset="0"/>
              </a:rPr>
              <a:t>objectifs </a:t>
            </a:r>
            <a:r>
              <a:rPr lang="fr-FR" altLang="fr-FR" sz="1200" b="1" dirty="0">
                <a:latin typeface="Arial" charset="0"/>
              </a:rPr>
              <a:t>non </a:t>
            </a:r>
            <a:r>
              <a:rPr lang="fr-FR" altLang="fr-FR" sz="1200" b="1" dirty="0" smtClean="0">
                <a:latin typeface="Arial" charset="0"/>
              </a:rPr>
              <a:t>SMART ?</a:t>
            </a:r>
            <a:endParaRPr lang="fr-FR" altLang="fr-FR" sz="1200" b="1" dirty="0">
              <a:latin typeface="Arial" charset="0"/>
            </a:endParaRPr>
          </a:p>
          <a:p>
            <a:pPr defTabSz="914400" eaLnBrk="1" hangingPunct="1">
              <a:spcBef>
                <a:spcPct val="50000"/>
              </a:spcBef>
              <a:buClrTx/>
              <a:buSzTx/>
            </a:pPr>
            <a:endParaRPr lang="fr-FR" altLang="fr-FR" sz="1200" b="1" dirty="0" smtClean="0">
              <a:solidFill>
                <a:srgbClr val="94241F"/>
              </a:solidFill>
              <a:latin typeface="Arial" charset="0"/>
            </a:endParaRPr>
          </a:p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200" b="1" dirty="0">
                <a:latin typeface="Arial" charset="0"/>
              </a:rPr>
              <a:t>  puis … rendre visible la situation et informer,</a:t>
            </a:r>
          </a:p>
          <a:p>
            <a:pPr defTabSz="914400" eaLnBrk="1" hangingPunct="1">
              <a:spcBef>
                <a:spcPct val="50000"/>
              </a:spcBef>
              <a:buClrTx/>
              <a:buSzTx/>
              <a:buNone/>
            </a:pPr>
            <a:r>
              <a:rPr lang="fr-FR" altLang="fr-FR" sz="1200" b="1" dirty="0" smtClean="0">
                <a:latin typeface="Arial" charset="0"/>
              </a:rPr>
              <a:t>	- Le </a:t>
            </a:r>
            <a:r>
              <a:rPr lang="fr-FR" altLang="fr-FR" sz="1200" b="1" dirty="0">
                <a:latin typeface="Arial" charset="0"/>
              </a:rPr>
              <a:t>projet ne se déroule pas comme prévu ? </a:t>
            </a:r>
            <a:r>
              <a:rPr lang="fr-FR" altLang="fr-FR" sz="1200" b="1" dirty="0">
                <a:solidFill>
                  <a:srgbClr val="94251F"/>
                </a:solidFill>
                <a:latin typeface="Arial" charset="0"/>
              </a:rPr>
              <a:t>C’est normal !</a:t>
            </a:r>
          </a:p>
          <a:p>
            <a:pPr defTabSz="914400" eaLnBrk="1" hangingPunct="1">
              <a:spcBef>
                <a:spcPct val="50000"/>
              </a:spcBef>
              <a:buClrTx/>
              <a:buSzTx/>
              <a:buNone/>
            </a:pPr>
            <a:r>
              <a:rPr lang="fr-FR" altLang="fr-FR" sz="1200" b="1" dirty="0" smtClean="0">
                <a:latin typeface="Arial" charset="0"/>
              </a:rPr>
              <a:t>	- Les </a:t>
            </a:r>
            <a:r>
              <a:rPr lang="fr-FR" altLang="fr-FR" sz="1200" b="1" dirty="0">
                <a:latin typeface="Arial" charset="0"/>
              </a:rPr>
              <a:t>causes sont mal analysées ou masquées ?  </a:t>
            </a:r>
            <a:r>
              <a:rPr lang="fr-FR" altLang="fr-FR" sz="1200" b="1" dirty="0">
                <a:solidFill>
                  <a:srgbClr val="94251F"/>
                </a:solidFill>
                <a:latin typeface="Arial" charset="0"/>
              </a:rPr>
              <a:t>C’est </a:t>
            </a:r>
            <a:r>
              <a:rPr lang="fr-FR" altLang="fr-FR" sz="1200" b="1" dirty="0" smtClean="0">
                <a:solidFill>
                  <a:srgbClr val="94251F"/>
                </a:solidFill>
                <a:latin typeface="Arial" charset="0"/>
              </a:rPr>
              <a:t>une </a:t>
            </a:r>
            <a:r>
              <a:rPr lang="fr-FR" altLang="fr-FR" sz="1200" b="1" dirty="0">
                <a:solidFill>
                  <a:srgbClr val="94251F"/>
                </a:solidFill>
                <a:latin typeface="Arial" charset="0"/>
              </a:rPr>
              <a:t>erreur de pilotage !</a:t>
            </a:r>
          </a:p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200" b="1" dirty="0" smtClean="0">
                <a:latin typeface="Arial" charset="0"/>
              </a:rPr>
              <a:t> pour </a:t>
            </a:r>
            <a:r>
              <a:rPr lang="fr-FR" altLang="fr-FR" sz="1200" b="1" dirty="0">
                <a:latin typeface="Arial" charset="0"/>
              </a:rPr>
              <a:t>… </a:t>
            </a:r>
          </a:p>
          <a:p>
            <a:pPr defTabSz="914400" eaLnBrk="1" hangingPunct="1">
              <a:spcBef>
                <a:spcPct val="50000"/>
              </a:spcBef>
              <a:buClrTx/>
              <a:buSzTx/>
              <a:buNone/>
            </a:pPr>
            <a:r>
              <a:rPr lang="fr-FR" altLang="fr-FR" sz="1200" b="1" dirty="0" smtClean="0">
                <a:latin typeface="Arial" charset="0"/>
              </a:rPr>
              <a:t>	-  </a:t>
            </a:r>
            <a:r>
              <a:rPr lang="fr-FR" altLang="fr-FR" sz="1200" b="1" dirty="0">
                <a:latin typeface="Arial" charset="0"/>
              </a:rPr>
              <a:t>faire </a:t>
            </a:r>
            <a:r>
              <a:rPr lang="fr-FR" altLang="fr-FR" sz="1200" b="1" dirty="0">
                <a:solidFill>
                  <a:srgbClr val="94251F"/>
                </a:solidFill>
                <a:latin typeface="Arial" charset="0"/>
              </a:rPr>
              <a:t>émerger des solutions</a:t>
            </a:r>
            <a:r>
              <a:rPr lang="fr-FR" altLang="fr-FR" sz="1200" b="1" dirty="0">
                <a:latin typeface="Arial" charset="0"/>
              </a:rPr>
              <a:t>,</a:t>
            </a:r>
          </a:p>
          <a:p>
            <a:pPr defTabSz="914400" eaLnBrk="1" hangingPunct="1">
              <a:spcBef>
                <a:spcPct val="50000"/>
              </a:spcBef>
              <a:buClrTx/>
              <a:buSzTx/>
              <a:buNone/>
            </a:pPr>
            <a:r>
              <a:rPr lang="fr-FR" altLang="fr-FR" sz="1200" b="1" dirty="0">
                <a:latin typeface="Arial" charset="0"/>
              </a:rPr>
              <a:t> </a:t>
            </a:r>
            <a:r>
              <a:rPr lang="fr-FR" altLang="fr-FR" sz="1200" b="1" dirty="0" smtClean="0">
                <a:latin typeface="Arial" charset="0"/>
              </a:rPr>
              <a:t>	- prendre </a:t>
            </a:r>
            <a:r>
              <a:rPr lang="fr-FR" altLang="fr-FR" sz="1200" b="1" dirty="0">
                <a:latin typeface="Arial" charset="0"/>
              </a:rPr>
              <a:t>ou faire </a:t>
            </a:r>
            <a:r>
              <a:rPr lang="fr-FR" altLang="fr-FR" sz="1200" b="1" dirty="0">
                <a:solidFill>
                  <a:srgbClr val="94251F"/>
                </a:solidFill>
                <a:latin typeface="Arial" charset="0"/>
              </a:rPr>
              <a:t>prendre des décisions au bon moment, au bon niveau</a:t>
            </a:r>
            <a:r>
              <a:rPr lang="fr-FR" altLang="fr-FR" sz="1200" b="1" dirty="0" smtClean="0">
                <a:latin typeface="Arial" charset="0"/>
              </a:rPr>
              <a:t>.</a:t>
            </a:r>
            <a:endParaRPr lang="fr-FR" altLang="fr-FR" sz="12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33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263" y="1577881"/>
            <a:ext cx="8497887" cy="696194"/>
          </a:xfrm>
        </p:spPr>
        <p:txBody>
          <a:bodyPr rtlCol="0">
            <a:normAutofit/>
          </a:bodyPr>
          <a:lstStyle/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Le pilotage en pratique : le tableau de bord de pilotage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62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2440359" y="744031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440358" y="284218"/>
            <a:ext cx="4922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D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Réaliser et clôturer le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40359" y="761096"/>
            <a:ext cx="65893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D</a:t>
            </a: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.1 Le pilotage : vérifier le bon avancement, réagir face aux écarts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2440359" y="1091982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43" y="2198180"/>
            <a:ext cx="6839529" cy="406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79367" y="3170339"/>
            <a:ext cx="367825" cy="1128685"/>
            <a:chOff x="35400" y="2372323"/>
            <a:chExt cx="367825" cy="1128685"/>
          </a:xfrm>
        </p:grpSpPr>
        <p:pic>
          <p:nvPicPr>
            <p:cNvPr id="13" name="Picture 3" descr="C:\Users\Laurent\Desktop\my_MSStc1\lion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0" y="2755907"/>
              <a:ext cx="367825" cy="3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 descr="C:\Users\Laurent\Desktop\my_MSStc1\lion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0" y="3139491"/>
              <a:ext cx="367825" cy="3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 descr="C:\Users\Laurent\Desktop\my_MSStc1\lion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0" y="2372323"/>
              <a:ext cx="367825" cy="3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255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263" y="2054941"/>
            <a:ext cx="8497887" cy="696194"/>
          </a:xfrm>
        </p:spPr>
        <p:txBody>
          <a:bodyPr rtlCol="0">
            <a:normAutofit/>
          </a:bodyPr>
          <a:lstStyle/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Le pilotage en pratique : la réaction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63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2440359" y="744031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440358" y="284218"/>
            <a:ext cx="4922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D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Réaliser et clôturer le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40359" y="761096"/>
            <a:ext cx="65893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D</a:t>
            </a: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.1 Le pilotage : vérifier le bon avancement, réagir face aux écarts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2440359" y="1091982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66696" y="2870474"/>
            <a:ext cx="7257387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200" b="1" dirty="0">
                <a:solidFill>
                  <a:srgbClr val="94251F"/>
                </a:solidFill>
                <a:latin typeface="Arial" charset="0"/>
              </a:rPr>
              <a:t>   Modification de la stratégie et recalage du planning ? </a:t>
            </a:r>
          </a:p>
          <a:p>
            <a:pPr defTabSz="914400" eaLnBrk="1" hangingPunct="1">
              <a:spcBef>
                <a:spcPct val="50000"/>
              </a:spcBef>
              <a:buClrTx/>
              <a:buSzTx/>
              <a:buNone/>
            </a:pPr>
            <a:r>
              <a:rPr lang="fr-FR" altLang="fr-FR" sz="1200" b="1" dirty="0">
                <a:latin typeface="Arial" charset="0"/>
              </a:rPr>
              <a:t>	- Réunions de coordination (avec l'équipe projet</a:t>
            </a:r>
            <a:r>
              <a:rPr lang="fr-FR" altLang="fr-FR" sz="1200" b="1" dirty="0" smtClean="0">
                <a:latin typeface="Arial" charset="0"/>
              </a:rPr>
              <a:t>)</a:t>
            </a:r>
            <a:endParaRPr lang="fr-FR" altLang="fr-FR" sz="1200" b="1" dirty="0">
              <a:latin typeface="Arial" charset="0"/>
            </a:endParaRPr>
          </a:p>
          <a:p>
            <a:pPr marL="171450" indent="-171450" defTabSz="914400" eaLnBrk="1" hangingPunct="1">
              <a:spcBef>
                <a:spcPct val="50000"/>
              </a:spcBef>
            </a:pPr>
            <a:r>
              <a:rPr lang="fr-FR" altLang="fr-FR" sz="1200" b="1" dirty="0" smtClean="0">
                <a:solidFill>
                  <a:srgbClr val="94251F"/>
                </a:solidFill>
                <a:latin typeface="Arial" charset="0"/>
              </a:rPr>
              <a:t>Remise </a:t>
            </a:r>
            <a:r>
              <a:rPr lang="fr-FR" altLang="fr-FR" sz="1200" b="1" dirty="0">
                <a:solidFill>
                  <a:srgbClr val="94251F"/>
                </a:solidFill>
                <a:latin typeface="Arial" charset="0"/>
              </a:rPr>
              <a:t>en cause des objectifs Qualité/Coût/Délais ? </a:t>
            </a:r>
          </a:p>
          <a:p>
            <a:pPr defTabSz="914400" eaLnBrk="1" hangingPunct="1">
              <a:spcBef>
                <a:spcPct val="50000"/>
              </a:spcBef>
              <a:buClrTx/>
              <a:buSzTx/>
              <a:buNone/>
            </a:pPr>
            <a:r>
              <a:rPr lang="fr-FR" altLang="fr-FR" sz="1200" b="1" dirty="0">
                <a:latin typeface="Arial" charset="0"/>
              </a:rPr>
              <a:t>	- Réunions de pilotage (avec le commanditaire</a:t>
            </a:r>
            <a:r>
              <a:rPr lang="fr-FR" altLang="fr-FR" sz="1200" b="1" dirty="0" smtClean="0">
                <a:latin typeface="Arial" charset="0"/>
              </a:rPr>
              <a:t>)</a:t>
            </a:r>
          </a:p>
          <a:p>
            <a:pPr defTabSz="914400" eaLnBrk="1" hangingPunct="1">
              <a:spcBef>
                <a:spcPct val="50000"/>
              </a:spcBef>
              <a:buClrTx/>
              <a:buSzTx/>
              <a:buNone/>
            </a:pPr>
            <a:endParaRPr lang="fr-FR" altLang="fr-FR" sz="1200" b="1" dirty="0" smtClean="0">
              <a:latin typeface="Arial" charset="0"/>
            </a:endParaRPr>
          </a:p>
          <a:p>
            <a:pPr marL="171450" indent="-171450" defTabSz="914400" eaLnBrk="1" hangingPunct="1">
              <a:spcBef>
                <a:spcPct val="50000"/>
              </a:spcBef>
            </a:pPr>
            <a:r>
              <a:rPr lang="fr-FR" altLang="fr-FR" sz="1200" b="1" dirty="0" smtClean="0">
                <a:solidFill>
                  <a:srgbClr val="94251F"/>
                </a:solidFill>
                <a:latin typeface="Arial" charset="0"/>
              </a:rPr>
              <a:t>Bonnes pratiques :</a:t>
            </a:r>
            <a:endParaRPr lang="fr-FR" altLang="fr-FR" sz="1200" b="1" dirty="0">
              <a:solidFill>
                <a:srgbClr val="94251F"/>
              </a:solidFill>
              <a:latin typeface="Arial" charset="0"/>
            </a:endParaRPr>
          </a:p>
          <a:p>
            <a:pPr defTabSz="914400" eaLnBrk="1" hangingPunct="1">
              <a:spcBef>
                <a:spcPct val="50000"/>
              </a:spcBef>
              <a:buClrTx/>
              <a:buSzTx/>
              <a:buNone/>
            </a:pPr>
            <a:r>
              <a:rPr lang="fr-FR" altLang="fr-FR" sz="1200" b="1" dirty="0">
                <a:latin typeface="Arial" charset="0"/>
              </a:rPr>
              <a:t>	- Positiver sur les résultats tangibles</a:t>
            </a:r>
            <a:r>
              <a:rPr lang="fr-FR" altLang="fr-FR" sz="1200" b="1" dirty="0" smtClean="0">
                <a:latin typeface="Arial" charset="0"/>
              </a:rPr>
              <a:t>.</a:t>
            </a:r>
          </a:p>
          <a:p>
            <a:pPr defTabSz="914400" eaLnBrk="1" hangingPunct="1">
              <a:spcBef>
                <a:spcPct val="50000"/>
              </a:spcBef>
              <a:buClrTx/>
              <a:buSzTx/>
              <a:buNone/>
            </a:pPr>
            <a:r>
              <a:rPr lang="fr-FR" altLang="fr-FR" sz="1200" b="1" dirty="0">
                <a:latin typeface="Arial" charset="0"/>
              </a:rPr>
              <a:t>	</a:t>
            </a:r>
            <a:r>
              <a:rPr lang="fr-FR" altLang="fr-FR" sz="1200" b="1" dirty="0" smtClean="0">
                <a:latin typeface="Arial" charset="0"/>
              </a:rPr>
              <a:t>- Arriver </a:t>
            </a:r>
            <a:r>
              <a:rPr lang="fr-FR" altLang="fr-FR" sz="1200" b="1" dirty="0">
                <a:latin typeface="Arial" charset="0"/>
              </a:rPr>
              <a:t>avec des problèmes </a:t>
            </a:r>
            <a:r>
              <a:rPr lang="fr-FR" altLang="fr-FR" sz="1200" b="1" u="sng" dirty="0">
                <a:latin typeface="Arial" charset="0"/>
              </a:rPr>
              <a:t>et</a:t>
            </a:r>
            <a:r>
              <a:rPr lang="fr-FR" altLang="fr-FR" sz="1200" b="1" dirty="0">
                <a:latin typeface="Arial" charset="0"/>
              </a:rPr>
              <a:t> des propositions de solutions à </a:t>
            </a:r>
            <a:r>
              <a:rPr lang="fr-FR" altLang="fr-FR" sz="1200" b="1" dirty="0" smtClean="0">
                <a:latin typeface="Arial" charset="0"/>
              </a:rPr>
              <a:t>débattre !</a:t>
            </a:r>
            <a:endParaRPr lang="fr-FR" altLang="fr-FR" sz="12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56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e 2"/>
          <p:cNvGrpSpPr>
            <a:grpSpLocks/>
          </p:cNvGrpSpPr>
          <p:nvPr/>
        </p:nvGrpSpPr>
        <p:grpSpPr bwMode="auto">
          <a:xfrm>
            <a:off x="-12254" y="1612684"/>
            <a:ext cx="9156254" cy="5240726"/>
            <a:chOff x="0" y="0"/>
            <a:chExt cx="9156254" cy="6858000"/>
          </a:xfrm>
        </p:grpSpPr>
        <p:sp>
          <p:nvSpPr>
            <p:cNvPr id="6249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56254" cy="685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fr-FR" altLang="fr-FR" sz="1800" smtClean="0">
                <a:latin typeface="Arial" charset="0"/>
              </a:endParaRPr>
            </a:p>
          </p:txBody>
        </p:sp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179512" y="834006"/>
              <a:ext cx="8770008" cy="5776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7173" name="Text Box 7"/>
            <p:cNvSpPr txBox="1">
              <a:spLocks noChangeArrowheads="1"/>
            </p:cNvSpPr>
            <p:nvPr/>
          </p:nvSpPr>
          <p:spPr bwMode="auto">
            <a:xfrm>
              <a:off x="757808" y="68769"/>
              <a:ext cx="8318933" cy="765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ts val="0"/>
                </a:spcBef>
                <a:buFontTx/>
                <a:buNone/>
              </a:pPr>
              <a:r>
                <a:rPr lang="fr-FR" altLang="fr-FR" sz="1600" b="1" dirty="0" smtClean="0">
                  <a:latin typeface="Arial" charset="0"/>
                </a:rPr>
                <a:t>L’accompagnement à la Gestion de Projet dans le </a:t>
              </a:r>
              <a:r>
                <a:rPr lang="fr-FR" altLang="fr-FR" sz="1600" b="1" dirty="0">
                  <a:latin typeface="Arial" charset="0"/>
                </a:rPr>
                <a:t>PE (conseiller GP</a:t>
              </a:r>
              <a:r>
                <a:rPr lang="fr-FR" altLang="fr-FR" sz="1600" b="1" dirty="0" smtClean="0">
                  <a:latin typeface="Arial" charset="0"/>
                </a:rPr>
                <a:t>). </a:t>
              </a:r>
            </a:p>
            <a:p>
              <a:pPr>
                <a:spcBef>
                  <a:spcPts val="0"/>
                </a:spcBef>
                <a:buFontTx/>
                <a:buNone/>
              </a:pPr>
              <a:r>
                <a:rPr lang="fr-FR" altLang="fr-FR" sz="1600" b="1" dirty="0" smtClean="0">
                  <a:latin typeface="Arial" charset="0"/>
                </a:rPr>
                <a:t>TD </a:t>
              </a:r>
              <a:r>
                <a:rPr lang="fr-FR" altLang="fr-FR" sz="1600" b="1" dirty="0">
                  <a:latin typeface="Arial" charset="0"/>
                </a:rPr>
                <a:t>6</a:t>
              </a:r>
              <a:r>
                <a:rPr lang="fr-FR" altLang="fr-FR" sz="1600" b="1" dirty="0" smtClean="0">
                  <a:latin typeface="Arial" charset="0"/>
                </a:rPr>
                <a:t> </a:t>
              </a:r>
              <a:r>
                <a:rPr lang="fr-FR" altLang="fr-FR" sz="1600" b="1" dirty="0">
                  <a:latin typeface="Arial" charset="0"/>
                </a:rPr>
                <a:t>: </a:t>
              </a:r>
              <a:r>
                <a:rPr lang="fr-FR" altLang="fr-FR" sz="1600" b="1" dirty="0" smtClean="0">
                  <a:latin typeface="Arial" charset="0"/>
                </a:rPr>
                <a:t>pilotage relativement au référentiel de gestion du </a:t>
              </a:r>
              <a:r>
                <a:rPr lang="fr-FR" altLang="fr-FR" sz="1600" b="1" dirty="0" smtClean="0">
                  <a:latin typeface="Arial" charset="0"/>
                </a:rPr>
                <a:t>projet</a:t>
              </a:r>
              <a:endParaRPr lang="fr-FR" altLang="fr-FR" sz="1600" dirty="0">
                <a:latin typeface="Arial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100134" y="3415329"/>
            <a:ext cx="73839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altLang="fr-FR" sz="1200" b="1" dirty="0">
                <a:latin typeface="Arial" charset="0"/>
              </a:rPr>
              <a:t>Documents de pilotage</a:t>
            </a:r>
          </a:p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	- Formalisation système de pilotage (fréquence des réunions, outils support)</a:t>
            </a:r>
          </a:p>
          <a:p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- Rapport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de coordination (confrontation du planning prévisionnel et du planning effectif)</a:t>
            </a:r>
          </a:p>
          <a:p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- Renseignement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du tableau de bord de pilotage à partir de la situation du projet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6793" y="4737169"/>
            <a:ext cx="6838122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RVP 2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: présentation orale devant le commanditaire, le tuteur, les conseillers</a:t>
            </a:r>
          </a:p>
        </p:txBody>
      </p:sp>
      <p:sp>
        <p:nvSpPr>
          <p:cNvPr id="11" name="Line 2"/>
          <p:cNvSpPr>
            <a:spLocks noChangeShapeType="1"/>
          </p:cNvSpPr>
          <p:nvPr/>
        </p:nvSpPr>
        <p:spPr bwMode="auto">
          <a:xfrm>
            <a:off x="2440359" y="744031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440358" y="284218"/>
            <a:ext cx="4922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D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Réaliser et clôturer le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440359" y="761096"/>
            <a:ext cx="65893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D</a:t>
            </a: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.1 Le pilotage : vérifier le bon avancement, réagir face aux écarts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2440359" y="1091982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Espace réservé du numéro de diapositive 5"/>
          <p:cNvSpPr txBox="1">
            <a:spLocks/>
          </p:cNvSpPr>
          <p:nvPr/>
        </p:nvSpPr>
        <p:spPr>
          <a:xfrm>
            <a:off x="6952135" y="64120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7291A8-B9F5-8D40-963D-1C2AE6212483}" type="slidenum">
              <a:rPr lang="fr-FR" sz="1600" b="1" smtClean="0">
                <a:solidFill>
                  <a:srgbClr val="9424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64</a:t>
            </a:fld>
            <a:endParaRPr lang="fr-FR" sz="1600" b="1" dirty="0">
              <a:solidFill>
                <a:srgbClr val="9424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52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263" y="1943627"/>
            <a:ext cx="8497887" cy="3367832"/>
          </a:xfrm>
        </p:spPr>
        <p:txBody>
          <a:bodyPr rtlCol="0">
            <a:normAutofit/>
          </a:bodyPr>
          <a:lstStyle/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</a:rPr>
              <a:t>En </a:t>
            </a:r>
            <a:r>
              <a:rPr lang="fr-FR" altLang="fr-FR" sz="1400" b="1" dirty="0">
                <a:solidFill>
                  <a:srgbClr val="96172E"/>
                </a:solidFill>
                <a:latin typeface="Arial" charset="0"/>
              </a:rPr>
              <a:t>interne : manager le groupe de </a:t>
            </a: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</a:rPr>
              <a:t>projet</a:t>
            </a:r>
          </a:p>
          <a:p>
            <a:pPr lvl="1" defTabSz="914400" eaLnBrk="1" hangingPunct="1">
              <a:spcBef>
                <a:spcPct val="50000"/>
              </a:spcBef>
              <a:buSzTx/>
            </a:pPr>
            <a:r>
              <a:rPr lang="fr-FR" sz="1200" b="1" dirty="0" smtClean="0">
                <a:solidFill>
                  <a:schemeClr val="tx1"/>
                </a:solidFill>
                <a:latin typeface="Arial" charset="0"/>
                <a:ea typeface="+mn-ea"/>
              </a:rPr>
              <a:t>Mots-clefs : </a:t>
            </a:r>
          </a:p>
          <a:p>
            <a:pPr marL="627063" lvl="2" indent="0" defTabSz="914400" eaLnBrk="1" hangingPunct="1">
              <a:spcBef>
                <a:spcPct val="50000"/>
              </a:spcBef>
              <a:buNone/>
            </a:pPr>
            <a:r>
              <a:rPr lang="fr-FR" sz="1000" b="1" dirty="0">
                <a:solidFill>
                  <a:schemeClr val="tx1"/>
                </a:solidFill>
                <a:latin typeface="Arial" charset="0"/>
                <a:ea typeface="+mn-ea"/>
              </a:rPr>
              <a:t>	</a:t>
            </a:r>
            <a:r>
              <a:rPr lang="fr-FR" sz="1200" b="1" dirty="0" smtClean="0">
                <a:solidFill>
                  <a:schemeClr val="tx1"/>
                </a:solidFill>
                <a:latin typeface="Arial" charset="0"/>
                <a:ea typeface="+mn-ea"/>
              </a:rPr>
              <a:t>- organisation du travail (individuel / en équipe)</a:t>
            </a:r>
          </a:p>
          <a:p>
            <a:pPr marL="627063" lvl="2" indent="0" defTabSz="914400" eaLnBrk="1" hangingPunct="1">
              <a:spcBef>
                <a:spcPct val="50000"/>
              </a:spcBef>
              <a:buNone/>
            </a:pPr>
            <a:r>
              <a:rPr lang="fr-FR" sz="1200" b="1" dirty="0">
                <a:solidFill>
                  <a:schemeClr val="tx1"/>
                </a:solidFill>
                <a:latin typeface="Arial" charset="0"/>
                <a:ea typeface="+mn-ea"/>
              </a:rPr>
              <a:t>	</a:t>
            </a:r>
            <a:r>
              <a:rPr lang="fr-FR" sz="1200" b="1" dirty="0" smtClean="0">
                <a:solidFill>
                  <a:schemeClr val="tx1"/>
                </a:solidFill>
                <a:latin typeface="Arial" charset="0"/>
                <a:ea typeface="+mn-ea"/>
              </a:rPr>
              <a:t>- motivation des individus</a:t>
            </a:r>
          </a:p>
          <a:p>
            <a:pPr marL="627063" lvl="2" indent="0" defTabSz="914400" eaLnBrk="1" hangingPunct="1">
              <a:spcBef>
                <a:spcPct val="50000"/>
              </a:spcBef>
              <a:buNone/>
            </a:pPr>
            <a:r>
              <a:rPr lang="fr-FR" sz="1200" b="1" dirty="0">
                <a:solidFill>
                  <a:schemeClr val="tx1"/>
                </a:solidFill>
                <a:latin typeface="Arial" charset="0"/>
                <a:ea typeface="+mn-ea"/>
              </a:rPr>
              <a:t>	</a:t>
            </a:r>
            <a:r>
              <a:rPr lang="fr-FR" sz="1200" b="1" dirty="0" smtClean="0">
                <a:solidFill>
                  <a:schemeClr val="tx1"/>
                </a:solidFill>
                <a:latin typeface="Arial" charset="0"/>
                <a:ea typeface="+mn-ea"/>
              </a:rPr>
              <a:t>- réunions : de lancement, d’avancement, de résolution de problèmes, de </a:t>
            </a:r>
            <a:r>
              <a:rPr lang="fr-FR" sz="1200" b="1" dirty="0" err="1" smtClean="0">
                <a:solidFill>
                  <a:schemeClr val="tx1"/>
                </a:solidFill>
                <a:latin typeface="Arial" charset="0"/>
                <a:ea typeface="+mn-ea"/>
              </a:rPr>
              <a:t>brain-storming</a:t>
            </a:r>
            <a:endParaRPr lang="fr-FR" sz="1200" b="1" dirty="0" smtClean="0">
              <a:solidFill>
                <a:schemeClr val="tx1"/>
              </a:solidFill>
              <a:latin typeface="Arial" charset="0"/>
              <a:ea typeface="+mn-ea"/>
            </a:endParaRPr>
          </a:p>
          <a:p>
            <a:pPr marL="627063" lvl="2" indent="0" defTabSz="914400" eaLnBrk="1" hangingPunct="1">
              <a:spcBef>
                <a:spcPct val="50000"/>
              </a:spcBef>
              <a:buNone/>
            </a:pPr>
            <a:r>
              <a:rPr lang="fr-FR" sz="1200" b="1" dirty="0">
                <a:solidFill>
                  <a:schemeClr val="tx1"/>
                </a:solidFill>
                <a:latin typeface="Arial" charset="0"/>
                <a:ea typeface="+mn-ea"/>
              </a:rPr>
              <a:t>	</a:t>
            </a:r>
            <a:r>
              <a:rPr lang="fr-FR" sz="1200" b="1" dirty="0" smtClean="0">
                <a:solidFill>
                  <a:schemeClr val="tx1"/>
                </a:solidFill>
                <a:latin typeface="Arial" charset="0"/>
                <a:ea typeface="+mn-ea"/>
              </a:rPr>
              <a:t>- gestion des conflits </a:t>
            </a:r>
          </a:p>
          <a:p>
            <a:pPr marL="627063" lvl="2" indent="0" defTabSz="914400" eaLnBrk="1" hangingPunct="1">
              <a:spcBef>
                <a:spcPct val="50000"/>
              </a:spcBef>
              <a:buNone/>
            </a:pPr>
            <a:endParaRPr lang="fr-FR" sz="1200" b="1" dirty="0" smtClean="0">
              <a:solidFill>
                <a:schemeClr val="tx1"/>
              </a:solidFill>
              <a:latin typeface="Arial" charset="0"/>
              <a:ea typeface="+mn-ea"/>
            </a:endParaRPr>
          </a:p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sz="1400" b="1" dirty="0" smtClean="0">
                <a:solidFill>
                  <a:srgbClr val="92241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Avec </a:t>
            </a:r>
            <a:r>
              <a:rPr lang="fr-FR" sz="1400" b="1" dirty="0">
                <a:solidFill>
                  <a:srgbClr val="92241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commanditaire : assurer le </a:t>
            </a:r>
            <a:r>
              <a:rPr lang="fr-FR" sz="1400" b="1" dirty="0" err="1" smtClean="0">
                <a:solidFill>
                  <a:srgbClr val="92241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reporting</a:t>
            </a:r>
            <a:endParaRPr lang="fr-FR" sz="1400" b="1" dirty="0" smtClean="0">
              <a:solidFill>
                <a:srgbClr val="92241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 defTabSz="914400" eaLnBrk="1" hangingPunct="1">
              <a:spcBef>
                <a:spcPct val="50000"/>
              </a:spcBef>
              <a:buSzTx/>
            </a:pPr>
            <a:r>
              <a:rPr lang="fr-FR" sz="1200" b="1" dirty="0">
                <a:solidFill>
                  <a:schemeClr val="tx1"/>
                </a:solidFill>
                <a:latin typeface="Arial" charset="0"/>
              </a:rPr>
              <a:t>Mots-clefs : </a:t>
            </a:r>
          </a:p>
          <a:p>
            <a:pPr marL="0" indent="0" defTabSz="914400" eaLnBrk="1" hangingPunct="1">
              <a:spcBef>
                <a:spcPct val="50000"/>
              </a:spcBef>
              <a:buClrTx/>
              <a:buSzTx/>
              <a:buNone/>
            </a:pPr>
            <a:r>
              <a:rPr lang="fr-FR" sz="1200" b="1" dirty="0">
                <a:solidFill>
                  <a:schemeClr val="tx1"/>
                </a:solidFill>
                <a:latin typeface="Arial" charset="0"/>
              </a:rPr>
              <a:t>	- </a:t>
            </a:r>
            <a:r>
              <a:rPr lang="fr-F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revues </a:t>
            </a:r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projet</a:t>
            </a:r>
          </a:p>
          <a:p>
            <a:pPr marL="0" indent="0" defTabSz="914400" eaLnBrk="1" hangingPunct="1">
              <a:spcBef>
                <a:spcPct val="50000"/>
              </a:spcBef>
              <a:buClrTx/>
              <a:buSzTx/>
              <a:buNone/>
            </a:pPr>
            <a:r>
              <a:rPr lang="fr-FR" sz="1200" b="1" dirty="0">
                <a:solidFill>
                  <a:schemeClr val="tx1"/>
                </a:solidFill>
                <a:latin typeface="Arial" charset="0"/>
              </a:rPr>
              <a:t>	- </a:t>
            </a:r>
            <a:r>
              <a:rPr lang="fr-F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tableau </a:t>
            </a:r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bord du projet 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65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2440359" y="744031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440358" y="284218"/>
            <a:ext cx="4922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D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Réaliser et clôturer le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40359" y="761096"/>
            <a:ext cx="65893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D.2 La communication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2440359" y="1091982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57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e 2"/>
          <p:cNvGrpSpPr>
            <a:grpSpLocks/>
          </p:cNvGrpSpPr>
          <p:nvPr/>
        </p:nvGrpSpPr>
        <p:grpSpPr bwMode="auto">
          <a:xfrm>
            <a:off x="-12254" y="1612684"/>
            <a:ext cx="9156254" cy="5240726"/>
            <a:chOff x="0" y="0"/>
            <a:chExt cx="9156254" cy="6858000"/>
          </a:xfrm>
        </p:grpSpPr>
        <p:sp>
          <p:nvSpPr>
            <p:cNvPr id="6249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56254" cy="685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fr-FR" altLang="fr-FR" sz="1800" smtClean="0">
                <a:latin typeface="Arial" charset="0"/>
              </a:endParaRPr>
            </a:p>
          </p:txBody>
        </p:sp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179512" y="1478414"/>
              <a:ext cx="8770008" cy="51319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7173" name="Text Box 7"/>
            <p:cNvSpPr txBox="1">
              <a:spLocks noChangeArrowheads="1"/>
            </p:cNvSpPr>
            <p:nvPr/>
          </p:nvSpPr>
          <p:spPr bwMode="auto">
            <a:xfrm>
              <a:off x="757808" y="68769"/>
              <a:ext cx="8318933" cy="1409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ts val="0"/>
                </a:spcBef>
                <a:buFontTx/>
                <a:buNone/>
              </a:pPr>
              <a:r>
                <a:rPr lang="fr-FR" altLang="fr-FR" sz="1600" b="1" dirty="0" smtClean="0">
                  <a:latin typeface="Arial" charset="0"/>
                </a:rPr>
                <a:t>L’accompagnement à la Communication dans le </a:t>
              </a:r>
              <a:r>
                <a:rPr lang="fr-FR" altLang="fr-FR" sz="1600" b="1" dirty="0">
                  <a:latin typeface="Arial" charset="0"/>
                </a:rPr>
                <a:t>PE (conseiller </a:t>
              </a:r>
              <a:r>
                <a:rPr lang="fr-FR" altLang="fr-FR" sz="1600" b="1" dirty="0" smtClean="0">
                  <a:latin typeface="Arial" charset="0"/>
                </a:rPr>
                <a:t>Com</a:t>
              </a:r>
              <a:r>
                <a:rPr lang="fr-FR" altLang="fr-FR" sz="1600" b="1" dirty="0" smtClean="0">
                  <a:latin typeface="Arial" charset="0"/>
                </a:rPr>
                <a:t>).  </a:t>
              </a:r>
              <a:endParaRPr lang="fr-FR" altLang="fr-FR" sz="1600" b="1" dirty="0" smtClean="0">
                <a:latin typeface="Arial" charset="0"/>
              </a:endParaRPr>
            </a:p>
            <a:p>
              <a:pPr>
                <a:spcBef>
                  <a:spcPts val="0"/>
                </a:spcBef>
                <a:buFontTx/>
                <a:buNone/>
              </a:pPr>
              <a:r>
                <a:rPr lang="fr-FR" altLang="fr-FR" sz="1600" b="1" dirty="0" smtClean="0">
                  <a:latin typeface="Arial" charset="0"/>
                </a:rPr>
                <a:t>TD </a:t>
              </a:r>
              <a:r>
                <a:rPr lang="fr-FR" altLang="fr-FR" sz="1600" b="1" dirty="0" smtClean="0">
                  <a:latin typeface="Arial" charset="0"/>
                </a:rPr>
                <a:t>5 </a:t>
              </a:r>
              <a:r>
                <a:rPr lang="fr-FR" altLang="fr-FR" sz="1600" b="1" dirty="0">
                  <a:latin typeface="Arial" charset="0"/>
                </a:rPr>
                <a:t>: </a:t>
              </a:r>
              <a:r>
                <a:rPr lang="fr-FR" altLang="fr-FR" sz="1600" b="1" dirty="0" smtClean="0">
                  <a:latin typeface="Arial" charset="0"/>
                </a:rPr>
                <a:t>conduite de réunion</a:t>
              </a:r>
            </a:p>
            <a:p>
              <a:pPr>
                <a:spcBef>
                  <a:spcPts val="0"/>
                </a:spcBef>
                <a:buFontTx/>
                <a:buNone/>
              </a:pPr>
              <a:r>
                <a:rPr lang="fr-FR" altLang="fr-FR" sz="1600" b="1" dirty="0" smtClean="0">
                  <a:latin typeface="Arial" charset="0"/>
                </a:rPr>
                <a:t>TD </a:t>
              </a:r>
              <a:r>
                <a:rPr lang="fr-FR" altLang="fr-FR" sz="1600" b="1" dirty="0" smtClean="0">
                  <a:latin typeface="Arial" charset="0"/>
                </a:rPr>
                <a:t>7 </a:t>
              </a:r>
              <a:r>
                <a:rPr lang="fr-FR" altLang="fr-FR" sz="1600" b="1" dirty="0" smtClean="0">
                  <a:latin typeface="Arial" charset="0"/>
                </a:rPr>
                <a:t>: </a:t>
              </a:r>
              <a:r>
                <a:rPr lang="fr-FR" altLang="fr-FR" sz="1600" b="1" dirty="0" smtClean="0">
                  <a:latin typeface="Arial" charset="0"/>
                </a:rPr>
                <a:t>faire un exposé</a:t>
              </a:r>
              <a:endParaRPr lang="fr-FR" altLang="fr-FR" sz="1600" b="1" dirty="0" smtClean="0">
                <a:latin typeface="Arial" charset="0"/>
              </a:endParaRPr>
            </a:p>
            <a:p>
              <a:pPr>
                <a:spcBef>
                  <a:spcPts val="0"/>
                </a:spcBef>
                <a:buFontTx/>
                <a:buNone/>
              </a:pPr>
              <a:r>
                <a:rPr lang="fr-FR" altLang="fr-FR" sz="1600" b="1" dirty="0" smtClean="0">
                  <a:latin typeface="Arial" charset="0"/>
                </a:rPr>
                <a:t>TD </a:t>
              </a:r>
              <a:r>
                <a:rPr lang="fr-FR" altLang="fr-FR" sz="1600" b="1" dirty="0">
                  <a:latin typeface="Arial" charset="0"/>
                </a:rPr>
                <a:t>8</a:t>
              </a:r>
              <a:r>
                <a:rPr lang="fr-FR" altLang="fr-FR" sz="1600" b="1" dirty="0" smtClean="0">
                  <a:latin typeface="Arial" charset="0"/>
                </a:rPr>
                <a:t> </a:t>
              </a:r>
              <a:r>
                <a:rPr lang="fr-FR" altLang="fr-FR" sz="1600" b="1" dirty="0" smtClean="0">
                  <a:latin typeface="Arial" charset="0"/>
                </a:rPr>
                <a:t>: argumentation </a:t>
              </a:r>
              <a:r>
                <a:rPr lang="fr-FR" altLang="fr-FR" sz="1600" b="1" dirty="0" smtClean="0">
                  <a:latin typeface="Arial" charset="0"/>
                </a:rPr>
                <a:t>/ impro</a:t>
              </a:r>
              <a:endParaRPr lang="fr-FR" altLang="fr-FR" sz="1600" b="1" dirty="0" smtClean="0">
                <a:latin typeface="Arial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100134" y="3415329"/>
            <a:ext cx="7383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altLang="fr-FR" sz="1200" b="1" dirty="0" smtClean="0">
                <a:latin typeface="Arial" charset="0"/>
              </a:rPr>
              <a:t>Réunions : préparer / ouvrir / animer / conduire / conclure / donner suite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altLang="fr-FR" sz="1200" b="1" dirty="0" smtClean="0">
                <a:latin typeface="Arial" charset="0"/>
              </a:rPr>
              <a:t>Analyse critique de conférences : parler en public / posture / communication non-verbale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altLang="fr-FR" sz="1200" b="1" dirty="0" smtClean="0">
                <a:latin typeface="Arial" charset="0"/>
              </a:rPr>
              <a:t>Répondre à des questions : argumenter en direct, avec un minimum de préparation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altLang="fr-FR" sz="1200" b="1" dirty="0"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6793" y="4737169"/>
            <a:ext cx="6838122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RVP 2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: présentation orale devant le commanditaire, le tuteur, les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conseillers</a:t>
            </a:r>
          </a:p>
          <a:p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soutenance finale 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>
            <a:off x="2440359" y="744031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440358" y="284218"/>
            <a:ext cx="4922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D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Réaliser et clôturer le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440359" y="761096"/>
            <a:ext cx="65893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D.2 La communication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2440359" y="1091982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Espace réservé du numéro de diapositive 5"/>
          <p:cNvSpPr txBox="1">
            <a:spLocks/>
          </p:cNvSpPr>
          <p:nvPr/>
        </p:nvSpPr>
        <p:spPr>
          <a:xfrm>
            <a:off x="6952135" y="64120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7291A8-B9F5-8D40-963D-1C2AE6212483}" type="slidenum">
              <a:rPr lang="fr-FR" sz="1600" b="1" smtClean="0">
                <a:solidFill>
                  <a:srgbClr val="9424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66</a:t>
            </a:fld>
            <a:endParaRPr lang="fr-FR" sz="1600" b="1" dirty="0">
              <a:solidFill>
                <a:srgbClr val="9424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7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67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6129065" y="3370730"/>
            <a:ext cx="0" cy="1808806"/>
          </a:xfrm>
          <a:prstGeom prst="line">
            <a:avLst/>
          </a:prstGeom>
          <a:ln w="952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4748585" y="3369401"/>
            <a:ext cx="0" cy="1808806"/>
          </a:xfrm>
          <a:prstGeom prst="line">
            <a:avLst/>
          </a:prstGeom>
          <a:ln w="952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3559750" y="3367875"/>
            <a:ext cx="0" cy="1808806"/>
          </a:xfrm>
          <a:prstGeom prst="line">
            <a:avLst/>
          </a:prstGeom>
          <a:ln w="952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48"/>
          <p:cNvSpPr>
            <a:spLocks noChangeArrowheads="1"/>
          </p:cNvSpPr>
          <p:nvPr/>
        </p:nvSpPr>
        <p:spPr bwMode="auto">
          <a:xfrm>
            <a:off x="1971676" y="5179536"/>
            <a:ext cx="1237244" cy="85151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fr-FR" sz="11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Jalon : </a:t>
            </a:r>
          </a:p>
          <a:p>
            <a:pPr algn="ctr" defTabSz="762000" eaLnBrk="0" hangingPunct="0">
              <a:lnSpc>
                <a:spcPct val="90000"/>
              </a:lnSpc>
            </a:pPr>
            <a:endParaRPr lang="fr-FR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62000" eaLnBrk="0" hangingPunct="0">
              <a:lnSpc>
                <a:spcPct val="90000"/>
              </a:lnSpc>
            </a:pPr>
            <a:r>
              <a:rPr lang="fr-FR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décision </a:t>
            </a:r>
            <a:r>
              <a:rPr lang="fr-FR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réaliser le projet</a:t>
            </a:r>
            <a:endParaRPr lang="fr-FR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49"/>
          <p:cNvSpPr>
            <a:spLocks noChangeArrowheads="1"/>
          </p:cNvSpPr>
          <p:nvPr/>
        </p:nvSpPr>
        <p:spPr bwMode="auto">
          <a:xfrm>
            <a:off x="3305395" y="5179535"/>
            <a:ext cx="1200026" cy="85151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fr-FR" sz="1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Jalon : </a:t>
            </a:r>
          </a:p>
          <a:p>
            <a:pPr algn="ctr" defTabSz="762000" eaLnBrk="0" hangingPunct="0">
              <a:lnSpc>
                <a:spcPct val="90000"/>
              </a:lnSpc>
            </a:pPr>
            <a:endParaRPr lang="fr-FR" sz="11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62000" eaLnBrk="0" hangingPunct="0">
              <a:lnSpc>
                <a:spcPct val="90000"/>
              </a:lnSpc>
            </a:pPr>
            <a:r>
              <a:rPr lang="fr-FR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FR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alidation du </a:t>
            </a:r>
            <a:r>
              <a:rPr lang="fr-FR" sz="11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CdCf</a:t>
            </a:r>
            <a:endParaRPr lang="fr-FR" sz="11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62000" eaLnBrk="0" hangingPunct="0">
              <a:lnSpc>
                <a:spcPct val="90000"/>
              </a:lnSpc>
            </a:pPr>
            <a:endParaRPr lang="fr-FR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50"/>
          <p:cNvSpPr>
            <a:spLocks noChangeArrowheads="1"/>
          </p:cNvSpPr>
          <p:nvPr/>
        </p:nvSpPr>
        <p:spPr bwMode="auto">
          <a:xfrm>
            <a:off x="4621022" y="5179536"/>
            <a:ext cx="1232077" cy="85151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fr-FR" sz="1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Jalon : </a:t>
            </a:r>
          </a:p>
          <a:p>
            <a:pPr algn="ctr" defTabSz="762000" eaLnBrk="0" hangingPunct="0">
              <a:lnSpc>
                <a:spcPct val="90000"/>
              </a:lnSpc>
            </a:pPr>
            <a:endParaRPr lang="fr-FR" sz="11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62000" eaLnBrk="0" hangingPunct="0">
              <a:lnSpc>
                <a:spcPct val="90000"/>
              </a:lnSpc>
            </a:pPr>
            <a:r>
              <a:rPr lang="fr-FR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du  </a:t>
            </a:r>
            <a:r>
              <a:rPr lang="fr-FR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référentiel</a:t>
            </a:r>
          </a:p>
          <a:p>
            <a:pPr algn="ctr" defTabSz="762000" eaLnBrk="0" hangingPunct="0">
              <a:lnSpc>
                <a:spcPct val="90000"/>
              </a:lnSpc>
            </a:pPr>
            <a:endParaRPr lang="fr-FR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51"/>
          <p:cNvSpPr>
            <a:spLocks noChangeArrowheads="1"/>
          </p:cNvSpPr>
          <p:nvPr/>
        </p:nvSpPr>
        <p:spPr bwMode="auto">
          <a:xfrm>
            <a:off x="6023071" y="5179536"/>
            <a:ext cx="1232576" cy="85151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fr-FR" sz="1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Jalon : </a:t>
            </a:r>
          </a:p>
          <a:p>
            <a:pPr algn="ctr" defTabSz="762000" eaLnBrk="0" hangingPunct="0">
              <a:lnSpc>
                <a:spcPct val="90000"/>
              </a:lnSpc>
            </a:pPr>
            <a:endParaRPr lang="fr-FR" sz="11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62000" eaLnBrk="0" hangingPunct="0">
              <a:lnSpc>
                <a:spcPct val="90000"/>
              </a:lnSpc>
            </a:pPr>
            <a:r>
              <a:rPr lang="fr-FR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transfert des livrables au commanditaire</a:t>
            </a:r>
            <a:endParaRPr lang="fr-FR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74751" y="1912610"/>
            <a:ext cx="133001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Emergence des idées de projet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219076" y="1934858"/>
            <a:ext cx="9077331" cy="1174973"/>
            <a:chOff x="227726" y="578148"/>
            <a:chExt cx="9077331" cy="950777"/>
          </a:xfrm>
        </p:grpSpPr>
        <p:grpSp>
          <p:nvGrpSpPr>
            <p:cNvPr id="20" name="Groupe 19"/>
            <p:cNvGrpSpPr/>
            <p:nvPr/>
          </p:nvGrpSpPr>
          <p:grpSpPr>
            <a:xfrm>
              <a:off x="227726" y="973183"/>
              <a:ext cx="9077331" cy="555742"/>
              <a:chOff x="-1376033" y="958895"/>
              <a:chExt cx="9077331" cy="555742"/>
            </a:xfrm>
          </p:grpSpPr>
          <p:sp>
            <p:nvSpPr>
              <p:cNvPr id="34" name="Pentagone 33"/>
              <p:cNvSpPr/>
              <p:nvPr/>
            </p:nvSpPr>
            <p:spPr>
              <a:xfrm>
                <a:off x="1187269" y="968375"/>
                <a:ext cx="1046032" cy="500932"/>
              </a:xfrm>
              <a:prstGeom prst="homePlate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Chevron 34"/>
              <p:cNvSpPr/>
              <p:nvPr/>
            </p:nvSpPr>
            <p:spPr>
              <a:xfrm>
                <a:off x="2071376" y="968375"/>
                <a:ext cx="1353689" cy="500932"/>
              </a:xfrm>
              <a:prstGeom prst="chevron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lumMod val="100000"/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Chevron 35"/>
              <p:cNvSpPr/>
              <p:nvPr/>
            </p:nvSpPr>
            <p:spPr>
              <a:xfrm>
                <a:off x="3241540" y="968375"/>
                <a:ext cx="1529697" cy="500932"/>
              </a:xfrm>
              <a:prstGeom prst="chevron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lumMod val="100000"/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Chevron 36"/>
              <p:cNvSpPr/>
              <p:nvPr/>
            </p:nvSpPr>
            <p:spPr>
              <a:xfrm>
                <a:off x="4616867" y="968375"/>
                <a:ext cx="1595478" cy="500932"/>
              </a:xfrm>
              <a:prstGeom prst="chevron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lumMod val="100000"/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-1376033" y="963657"/>
                <a:ext cx="1439097" cy="50093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39" name="Groupe 38"/>
              <p:cNvGrpSpPr/>
              <p:nvPr/>
            </p:nvGrpSpPr>
            <p:grpSpPr>
              <a:xfrm>
                <a:off x="6064455" y="958895"/>
                <a:ext cx="1636843" cy="555742"/>
                <a:chOff x="-684007" y="2599415"/>
                <a:chExt cx="1636843" cy="555742"/>
              </a:xfrm>
            </p:grpSpPr>
            <p:sp>
              <p:nvSpPr>
                <p:cNvPr id="40" name="Chevron 39"/>
                <p:cNvSpPr/>
                <p:nvPr/>
              </p:nvSpPr>
              <p:spPr>
                <a:xfrm>
                  <a:off x="-684007" y="2612532"/>
                  <a:ext cx="1570163" cy="500932"/>
                </a:xfrm>
                <a:prstGeom prst="chevron">
                  <a:avLst/>
                </a:prstGeom>
                <a:gradFill flip="none"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  <a:lumMod val="100000"/>
                        <a:alpha val="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0" scaled="1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1" name="Connecteur droit 40"/>
                <p:cNvCxnSpPr/>
                <p:nvPr/>
              </p:nvCxnSpPr>
              <p:spPr>
                <a:xfrm>
                  <a:off x="578236" y="2606558"/>
                  <a:ext cx="0" cy="506906"/>
                </a:xfrm>
                <a:prstGeom prst="line">
                  <a:avLst/>
                </a:prstGeom>
                <a:ln w="952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Rectangle 41"/>
                <p:cNvSpPr/>
                <p:nvPr/>
              </p:nvSpPr>
              <p:spPr>
                <a:xfrm>
                  <a:off x="583390" y="2599415"/>
                  <a:ext cx="369446" cy="5557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22" name="Line 40"/>
            <p:cNvSpPr>
              <a:spLocks noChangeShapeType="1"/>
            </p:cNvSpPr>
            <p:nvPr/>
          </p:nvSpPr>
          <p:spPr bwMode="auto">
            <a:xfrm>
              <a:off x="2791027" y="596156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Line 40"/>
            <p:cNvSpPr>
              <a:spLocks noChangeShapeType="1"/>
            </p:cNvSpPr>
            <p:nvPr/>
          </p:nvSpPr>
          <p:spPr bwMode="auto">
            <a:xfrm>
              <a:off x="4688707" y="887680"/>
              <a:ext cx="0" cy="7044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Line 40"/>
            <p:cNvSpPr>
              <a:spLocks noChangeShapeType="1"/>
            </p:cNvSpPr>
            <p:nvPr/>
          </p:nvSpPr>
          <p:spPr bwMode="auto">
            <a:xfrm>
              <a:off x="7522681" y="887680"/>
              <a:ext cx="0" cy="704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Line 40"/>
            <p:cNvSpPr>
              <a:spLocks noChangeShapeType="1"/>
            </p:cNvSpPr>
            <p:nvPr/>
          </p:nvSpPr>
          <p:spPr bwMode="auto">
            <a:xfrm>
              <a:off x="4870990" y="887680"/>
              <a:ext cx="0" cy="7044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Line 40"/>
            <p:cNvSpPr>
              <a:spLocks noChangeShapeType="1"/>
            </p:cNvSpPr>
            <p:nvPr/>
          </p:nvSpPr>
          <p:spPr bwMode="auto">
            <a:xfrm>
              <a:off x="2672356" y="596156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Line 40"/>
            <p:cNvSpPr>
              <a:spLocks noChangeShapeType="1"/>
            </p:cNvSpPr>
            <p:nvPr/>
          </p:nvSpPr>
          <p:spPr bwMode="auto">
            <a:xfrm>
              <a:off x="1774144" y="596156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40"/>
            <p:cNvSpPr>
              <a:spLocks noChangeShapeType="1"/>
            </p:cNvSpPr>
            <p:nvPr/>
          </p:nvSpPr>
          <p:spPr bwMode="auto">
            <a:xfrm>
              <a:off x="7665468" y="887680"/>
              <a:ext cx="0" cy="704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Line 40"/>
            <p:cNvSpPr>
              <a:spLocks noChangeShapeType="1"/>
            </p:cNvSpPr>
            <p:nvPr/>
          </p:nvSpPr>
          <p:spPr bwMode="auto">
            <a:xfrm>
              <a:off x="8932471" y="596156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Line 40"/>
            <p:cNvSpPr>
              <a:spLocks noChangeShapeType="1"/>
            </p:cNvSpPr>
            <p:nvPr/>
          </p:nvSpPr>
          <p:spPr bwMode="auto">
            <a:xfrm>
              <a:off x="231392" y="578148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Line 40"/>
            <p:cNvSpPr>
              <a:spLocks noChangeShapeType="1"/>
            </p:cNvSpPr>
            <p:nvPr/>
          </p:nvSpPr>
          <p:spPr bwMode="auto">
            <a:xfrm>
              <a:off x="1664360" y="596156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1869744" y="1903085"/>
            <a:ext cx="74581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Avant - projet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751961" y="2429551"/>
            <a:ext cx="911746" cy="61905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avec flèche 44"/>
          <p:cNvCxnSpPr>
            <a:stCxn id="22" idx="0"/>
            <a:endCxn id="31" idx="0"/>
          </p:cNvCxnSpPr>
          <p:nvPr/>
        </p:nvCxnSpPr>
        <p:spPr>
          <a:xfrm>
            <a:off x="2782377" y="1957113"/>
            <a:ext cx="6141444" cy="0"/>
          </a:xfrm>
          <a:prstGeom prst="straightConnector1">
            <a:avLst/>
          </a:prstGeom>
          <a:ln w="9525">
            <a:prstDash val="dash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5292164" y="1847428"/>
            <a:ext cx="1032200" cy="2769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Projet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Connecteur droit avec flèche 46"/>
          <p:cNvCxnSpPr/>
          <p:nvPr/>
        </p:nvCxnSpPr>
        <p:spPr>
          <a:xfrm flipV="1">
            <a:off x="2773805" y="2232610"/>
            <a:ext cx="1915030" cy="1552"/>
          </a:xfrm>
          <a:prstGeom prst="straightConnector1">
            <a:avLst/>
          </a:prstGeom>
          <a:ln w="9525">
            <a:prstDash val="dash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3190694" y="2095663"/>
            <a:ext cx="1202971" cy="2769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Démarrage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7836941" y="2095663"/>
            <a:ext cx="770926" cy="2769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Clôture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Connecteur droit avec flèche 49"/>
          <p:cNvCxnSpPr/>
          <p:nvPr/>
        </p:nvCxnSpPr>
        <p:spPr>
          <a:xfrm>
            <a:off x="4860459" y="2232610"/>
            <a:ext cx="2653572" cy="1552"/>
          </a:xfrm>
          <a:prstGeom prst="straightConnector1">
            <a:avLst/>
          </a:prstGeom>
          <a:ln w="9525">
            <a:prstDash val="dash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734822" y="2094111"/>
            <a:ext cx="1310667" cy="2769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Réalisation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265064" y="2532545"/>
            <a:ext cx="133001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de veille et d’exploration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1715516" y="2517974"/>
            <a:ext cx="101634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1 Sélection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2751907" y="2535605"/>
            <a:ext cx="101634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2 Définition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3930911" y="2448144"/>
            <a:ext cx="104583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3 Conception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5160650" y="2535605"/>
            <a:ext cx="104583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4 Réalisation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6442627" y="2529606"/>
            <a:ext cx="116403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5 Exploitation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7825164" y="2512049"/>
            <a:ext cx="116403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Bilan et capitalisation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219076" y="3521045"/>
            <a:ext cx="1401160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Mots-clefs : </a:t>
            </a:r>
          </a:p>
          <a:p>
            <a:pPr algn="ctr"/>
            <a:endParaRPr lang="fr-FR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innovation, créativité, environnement, acteurs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, besoin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contextualisation, 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usages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1658173" y="3527410"/>
            <a:ext cx="1059658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Mots-clefs : </a:t>
            </a:r>
          </a:p>
          <a:p>
            <a:pPr algn="ctr"/>
            <a:endParaRPr lang="fr-FR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opportunité (faisabilité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, viabilité, 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désirabilité), risque 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à faire 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(ou pas)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3848258" y="3528144"/>
            <a:ext cx="1081200" cy="1446550"/>
          </a:xfrm>
          <a:prstGeom prst="rect">
            <a:avLst/>
          </a:prstGeom>
          <a:solidFill>
            <a:srgbClr val="FFCD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Mots-clefs : </a:t>
            </a:r>
          </a:p>
          <a:p>
            <a:pPr algn="ctr"/>
            <a:endParaRPr lang="fr-FR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structuration des tâches, budget, planning</a:t>
            </a:r>
          </a:p>
          <a:p>
            <a:pPr algn="ctr"/>
            <a:endParaRPr lang="fr-FR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5058273" y="3527410"/>
            <a:ext cx="2601291" cy="1446550"/>
          </a:xfrm>
          <a:prstGeom prst="rect">
            <a:avLst/>
          </a:prstGeom>
          <a:solidFill>
            <a:srgbClr val="FFCD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Mots-clefs : </a:t>
            </a:r>
          </a:p>
          <a:p>
            <a:pPr algn="ctr"/>
            <a:endParaRPr lang="fr-FR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avancement, revues de projet, dérives et aléas, pilotage</a:t>
            </a:r>
          </a:p>
          <a:p>
            <a:pPr algn="ctr"/>
            <a:endParaRPr lang="fr-FR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7816978" y="3521045"/>
            <a:ext cx="1039157" cy="1446550"/>
          </a:xfrm>
          <a:prstGeom prst="rect">
            <a:avLst/>
          </a:prstGeom>
          <a:solidFill>
            <a:srgbClr val="FFCD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Mots-clefs : </a:t>
            </a:r>
          </a:p>
          <a:p>
            <a:pPr algn="ctr"/>
            <a:endParaRPr lang="fr-FR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rapport final, retour d’expérience</a:t>
            </a:r>
          </a:p>
          <a:p>
            <a:pPr algn="ctr"/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AutoShape 44"/>
          <p:cNvSpPr>
            <a:spLocks noChangeArrowheads="1"/>
          </p:cNvSpPr>
          <p:nvPr/>
        </p:nvSpPr>
        <p:spPr bwMode="auto">
          <a:xfrm>
            <a:off x="6023071" y="3140232"/>
            <a:ext cx="211989" cy="229739"/>
          </a:xfrm>
          <a:prstGeom prst="diamond">
            <a:avLst/>
          </a:prstGeom>
          <a:solidFill>
            <a:srgbClr val="CC0000"/>
          </a:solidFill>
          <a:ln w="1905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fr-FR" sz="160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66" name="AutoShape 44"/>
          <p:cNvSpPr>
            <a:spLocks noChangeArrowheads="1"/>
          </p:cNvSpPr>
          <p:nvPr/>
        </p:nvSpPr>
        <p:spPr bwMode="auto">
          <a:xfrm>
            <a:off x="2646632" y="3140232"/>
            <a:ext cx="211989" cy="229739"/>
          </a:xfrm>
          <a:prstGeom prst="diamond">
            <a:avLst/>
          </a:prstGeom>
          <a:solidFill>
            <a:srgbClr val="CC0000"/>
          </a:solidFill>
          <a:ln w="1905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fr-FR" sz="160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67" name="AutoShape 44"/>
          <p:cNvSpPr>
            <a:spLocks noChangeArrowheads="1"/>
          </p:cNvSpPr>
          <p:nvPr/>
        </p:nvSpPr>
        <p:spPr bwMode="auto">
          <a:xfrm>
            <a:off x="3453855" y="3140232"/>
            <a:ext cx="211989" cy="229739"/>
          </a:xfrm>
          <a:prstGeom prst="diamond">
            <a:avLst/>
          </a:prstGeom>
          <a:solidFill>
            <a:srgbClr val="CC0000"/>
          </a:solidFill>
          <a:ln w="1905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fr-FR" sz="160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68" name="AutoShape 44"/>
          <p:cNvSpPr>
            <a:spLocks noChangeArrowheads="1"/>
          </p:cNvSpPr>
          <p:nvPr/>
        </p:nvSpPr>
        <p:spPr bwMode="auto">
          <a:xfrm>
            <a:off x="4642591" y="3140232"/>
            <a:ext cx="211989" cy="229739"/>
          </a:xfrm>
          <a:prstGeom prst="diamond">
            <a:avLst/>
          </a:prstGeom>
          <a:solidFill>
            <a:srgbClr val="CC0000"/>
          </a:solidFill>
          <a:ln w="1905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fr-FR" sz="1600">
              <a:latin typeface="Arial" panose="020B0604020202020204" pitchFamily="34" charset="0"/>
              <a:cs typeface="Arial" pitchFamily="34" charset="0"/>
            </a:endParaRPr>
          </a:p>
        </p:txBody>
      </p:sp>
      <p:cxnSp>
        <p:nvCxnSpPr>
          <p:cNvPr id="69" name="Connecteur droit 68"/>
          <p:cNvCxnSpPr>
            <a:stCxn id="59" idx="0"/>
            <a:endCxn id="38" idx="2"/>
          </p:cNvCxnSpPr>
          <p:nvPr/>
        </p:nvCxnSpPr>
        <p:spPr>
          <a:xfrm flipV="1">
            <a:off x="919656" y="3047983"/>
            <a:ext cx="18969" cy="473062"/>
          </a:xfrm>
          <a:prstGeom prst="line">
            <a:avLst/>
          </a:prstGeom>
          <a:ln w="9525">
            <a:solidFill>
              <a:schemeClr val="accent5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V="1">
            <a:off x="2192724" y="3058308"/>
            <a:ext cx="0" cy="469836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V="1">
            <a:off x="3150631" y="3058575"/>
            <a:ext cx="0" cy="462470"/>
          </a:xfrm>
          <a:prstGeom prst="line">
            <a:avLst/>
          </a:prstGeom>
          <a:ln w="9525">
            <a:solidFill>
              <a:srgbClr val="FF89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4295941" y="3064639"/>
            <a:ext cx="0" cy="467232"/>
          </a:xfrm>
          <a:prstGeom prst="line">
            <a:avLst/>
          </a:prstGeom>
          <a:ln w="9525">
            <a:solidFill>
              <a:srgbClr val="FF89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V="1">
            <a:off x="5606425" y="3062228"/>
            <a:ext cx="0" cy="467232"/>
          </a:xfrm>
          <a:prstGeom prst="line">
            <a:avLst/>
          </a:prstGeom>
          <a:ln w="9525">
            <a:solidFill>
              <a:srgbClr val="FF89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V="1">
            <a:off x="6927222" y="3058307"/>
            <a:ext cx="0" cy="467232"/>
          </a:xfrm>
          <a:prstGeom prst="line">
            <a:avLst/>
          </a:prstGeom>
          <a:ln w="9525">
            <a:solidFill>
              <a:srgbClr val="FF89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flipV="1">
            <a:off x="8336556" y="3062258"/>
            <a:ext cx="0" cy="467232"/>
          </a:xfrm>
          <a:prstGeom prst="line">
            <a:avLst/>
          </a:prstGeom>
          <a:ln w="9525">
            <a:solidFill>
              <a:srgbClr val="FF89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V="1">
            <a:off x="2752626" y="3370730"/>
            <a:ext cx="0" cy="1808806"/>
          </a:xfrm>
          <a:prstGeom prst="line">
            <a:avLst/>
          </a:prstGeom>
          <a:ln w="952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3889506" y="2814231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(du projet)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Line 2"/>
          <p:cNvSpPr>
            <a:spLocks noChangeShapeType="1"/>
          </p:cNvSpPr>
          <p:nvPr/>
        </p:nvSpPr>
        <p:spPr bwMode="auto">
          <a:xfrm>
            <a:off x="2440359" y="744031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8" name="Text Box 3"/>
          <p:cNvSpPr txBox="1">
            <a:spLocks noChangeArrowheads="1"/>
          </p:cNvSpPr>
          <p:nvPr/>
        </p:nvSpPr>
        <p:spPr bwMode="auto">
          <a:xfrm>
            <a:off x="2440358" y="284218"/>
            <a:ext cx="4922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D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Réaliser et clôturer le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1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2782377" y="3527409"/>
            <a:ext cx="985871" cy="1446550"/>
          </a:xfrm>
          <a:prstGeom prst="rect">
            <a:avLst/>
          </a:prstGeom>
          <a:solidFill>
            <a:srgbClr val="FFCD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Mots-clefs : </a:t>
            </a:r>
          </a:p>
          <a:p>
            <a:pPr algn="ctr"/>
            <a:endParaRPr lang="fr-FR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fiche de lancement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, objectifs 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FR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CdCf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15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250" y="2030871"/>
            <a:ext cx="3038609" cy="4297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68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2440359" y="744031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440358" y="284218"/>
            <a:ext cx="4922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D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Réaliser et clôturer le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40359" y="761096"/>
            <a:ext cx="65893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D.3 Capitalisation des acquis et retour d’expérience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2440359" y="1123786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322263" y="1543173"/>
            <a:ext cx="8497887" cy="481072"/>
          </a:xfrm>
        </p:spPr>
        <p:txBody>
          <a:bodyPr rtlCol="0">
            <a:normAutofit/>
          </a:bodyPr>
          <a:lstStyle/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Exemple de capitalisation par le rapport final : PE 29 2015-2016 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75" y="1968585"/>
            <a:ext cx="3038351" cy="42975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38" y="1904976"/>
            <a:ext cx="3034523" cy="42975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86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e 2"/>
          <p:cNvGrpSpPr>
            <a:grpSpLocks/>
          </p:cNvGrpSpPr>
          <p:nvPr/>
        </p:nvGrpSpPr>
        <p:grpSpPr bwMode="auto">
          <a:xfrm>
            <a:off x="-12254" y="1612684"/>
            <a:ext cx="9156254" cy="5240726"/>
            <a:chOff x="0" y="0"/>
            <a:chExt cx="9156254" cy="6858000"/>
          </a:xfrm>
        </p:grpSpPr>
        <p:sp>
          <p:nvSpPr>
            <p:cNvPr id="6249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56254" cy="685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fr-FR" altLang="fr-FR" sz="1800" smtClean="0">
                <a:latin typeface="Arial" charset="0"/>
              </a:endParaRPr>
            </a:p>
          </p:txBody>
        </p:sp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179512" y="1478414"/>
              <a:ext cx="8770008" cy="51319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7173" name="Text Box 7"/>
            <p:cNvSpPr txBox="1">
              <a:spLocks noChangeArrowheads="1"/>
            </p:cNvSpPr>
            <p:nvPr/>
          </p:nvSpPr>
          <p:spPr bwMode="auto">
            <a:xfrm>
              <a:off x="757808" y="68769"/>
              <a:ext cx="8318933" cy="1409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ts val="0"/>
                </a:spcBef>
                <a:buFontTx/>
                <a:buNone/>
              </a:pPr>
              <a:r>
                <a:rPr lang="fr-FR" altLang="fr-FR" sz="1600" b="1" dirty="0" smtClean="0">
                  <a:latin typeface="Arial" charset="0"/>
                </a:rPr>
                <a:t>L’accompagnement à la Communication dans le </a:t>
              </a:r>
              <a:r>
                <a:rPr lang="fr-FR" altLang="fr-FR" sz="1600" b="1" dirty="0">
                  <a:latin typeface="Arial" charset="0"/>
                </a:rPr>
                <a:t>PE (conseiller </a:t>
              </a:r>
              <a:r>
                <a:rPr lang="fr-FR" altLang="fr-FR" sz="1600" b="1" dirty="0" smtClean="0">
                  <a:latin typeface="Arial" charset="0"/>
                </a:rPr>
                <a:t>Com</a:t>
              </a:r>
              <a:r>
                <a:rPr lang="fr-FR" altLang="fr-FR" sz="1600" b="1" dirty="0" smtClean="0">
                  <a:latin typeface="Arial" charset="0"/>
                </a:rPr>
                <a:t>).  </a:t>
              </a:r>
              <a:endParaRPr lang="fr-FR" altLang="fr-FR" sz="1600" b="1" dirty="0" smtClean="0">
                <a:latin typeface="Arial" charset="0"/>
              </a:endParaRPr>
            </a:p>
            <a:p>
              <a:pPr>
                <a:spcBef>
                  <a:spcPts val="0"/>
                </a:spcBef>
                <a:buFontTx/>
                <a:buNone/>
              </a:pPr>
              <a:r>
                <a:rPr lang="fr-FR" altLang="fr-FR" sz="1600" b="1" dirty="0" smtClean="0">
                  <a:latin typeface="Arial" charset="0"/>
                </a:rPr>
                <a:t>Amphi : sur la rédaction du rapport final </a:t>
              </a:r>
            </a:p>
            <a:p>
              <a:pPr>
                <a:spcBef>
                  <a:spcPts val="0"/>
                </a:spcBef>
                <a:buFontTx/>
                <a:buNone/>
              </a:pPr>
              <a:r>
                <a:rPr lang="fr-FR" altLang="fr-FR" sz="1600" b="1" dirty="0" smtClean="0">
                  <a:latin typeface="Arial" charset="0"/>
                </a:rPr>
                <a:t>TD 9 et 10 : répétition filmée de soutenance</a:t>
              </a:r>
            </a:p>
            <a:p>
              <a:pPr>
                <a:spcBef>
                  <a:spcPts val="0"/>
                </a:spcBef>
                <a:buFontTx/>
                <a:buNone/>
              </a:pPr>
              <a:r>
                <a:rPr lang="fr-FR" altLang="fr-FR" sz="1600" b="1" dirty="0" smtClean="0">
                  <a:latin typeface="Arial" charset="0"/>
                </a:rPr>
                <a:t>TD 11 : bilan de compétences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1100134" y="3415329"/>
            <a:ext cx="7383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altLang="fr-FR" sz="1200" b="1" dirty="0" smtClean="0">
                <a:latin typeface="Arial" charset="0"/>
              </a:rPr>
              <a:t>Expression écrite : structuration, gestion </a:t>
            </a:r>
            <a:r>
              <a:rPr lang="fr-FR" altLang="fr-FR" sz="1200" b="1" dirty="0">
                <a:latin typeface="Arial" charset="0"/>
              </a:rPr>
              <a:t>d</a:t>
            </a:r>
            <a:r>
              <a:rPr lang="fr-FR" altLang="fr-FR" sz="1200" b="1" dirty="0" smtClean="0">
                <a:latin typeface="Arial" charset="0"/>
              </a:rPr>
              <a:t>es références bibliographiques, mise en forme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altLang="fr-FR" sz="1200" b="1" dirty="0" smtClean="0">
                <a:latin typeface="Arial" charset="0"/>
              </a:rPr>
              <a:t>Expression orale : gestuelle, placement de la voix, conception des slides, exploitation des contenus multimédias et des maquettes…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altLang="fr-FR" sz="1200" b="1" dirty="0"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6793" y="4236256"/>
            <a:ext cx="6838122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rapport d’avancement de fin du S5 et rapport final</a:t>
            </a:r>
          </a:p>
          <a:p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soutenance finale 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>
            <a:off x="2440359" y="744031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440358" y="284218"/>
            <a:ext cx="4922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D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Réaliser et clôturer le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440359" y="761096"/>
            <a:ext cx="65893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rgbClr val="96172E"/>
                </a:solidFill>
                <a:latin typeface="Arial" charset="0"/>
              </a:rPr>
              <a:t>D.3 Capitalisation des acquis et retour d’expérience</a:t>
            </a: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2440359" y="1091982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01465" y="5285145"/>
            <a:ext cx="73839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altLang="fr-FR" sz="1200" b="1" dirty="0" smtClean="0">
                <a:latin typeface="Arial" charset="0"/>
              </a:rPr>
              <a:t>Bilan de compétences en début de 2A, capitalisation personnelle pour le PA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altLang="fr-FR" sz="1200" b="1" dirty="0">
              <a:latin typeface="Arial" charset="0"/>
            </a:endParaRPr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69</a:t>
            </a:fld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space réservé du numéro de diapositive 5"/>
          <p:cNvSpPr txBox="1">
            <a:spLocks/>
          </p:cNvSpPr>
          <p:nvPr/>
        </p:nvSpPr>
        <p:spPr>
          <a:xfrm>
            <a:off x="6952135" y="63927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7291A8-B9F5-8D40-963D-1C2AE6212483}" type="slidenum">
              <a:rPr lang="fr-FR" sz="1600" b="1" smtClean="0">
                <a:solidFill>
                  <a:srgbClr val="9424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69</a:t>
            </a:fld>
            <a:endParaRPr lang="fr-FR" sz="1600" b="1" dirty="0">
              <a:solidFill>
                <a:srgbClr val="9424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59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263" y="1471614"/>
            <a:ext cx="8497887" cy="481072"/>
          </a:xfrm>
        </p:spPr>
        <p:txBody>
          <a:bodyPr rtlCol="0">
            <a:normAutofit/>
          </a:bodyPr>
          <a:lstStyle/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Définitions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2440359" y="67735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440358" y="341368"/>
            <a:ext cx="65305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A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Principes généraux du management de 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40359" y="770621"/>
            <a:ext cx="65893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A</a:t>
            </a: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.1 Qu’est-ce qu’un projet ?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2440359" y="1101507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42925" y="1866960"/>
            <a:ext cx="8277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fr-FR" altLang="fr-FR" sz="1200" b="1" dirty="0">
                <a:latin typeface="Arial" charset="0"/>
              </a:rPr>
              <a:t> « Un projet est un processus </a:t>
            </a:r>
            <a:r>
              <a:rPr lang="fr-FR" altLang="fr-FR" sz="1200" b="1" dirty="0">
                <a:solidFill>
                  <a:srgbClr val="FF0000"/>
                </a:solidFill>
                <a:latin typeface="Arial" charset="0"/>
              </a:rPr>
              <a:t>unique</a:t>
            </a:r>
            <a:r>
              <a:rPr lang="fr-FR" altLang="fr-FR" sz="1200" b="1" dirty="0">
                <a:latin typeface="Arial" charset="0"/>
              </a:rPr>
              <a:t> </a:t>
            </a:r>
            <a:r>
              <a:rPr lang="fr-FR" altLang="fr-FR" sz="1200" b="1" dirty="0" smtClean="0">
                <a:latin typeface="Arial" charset="0"/>
              </a:rPr>
              <a:t>(</a:t>
            </a:r>
            <a:r>
              <a:rPr lang="fr-FR" altLang="fr-FR" sz="1200" b="1" dirty="0" smtClean="0">
                <a:latin typeface="Arial" charset="0"/>
              </a:rPr>
              <a:t>…), </a:t>
            </a:r>
            <a:r>
              <a:rPr lang="fr-FR" altLang="fr-FR" sz="1200" b="1" dirty="0">
                <a:latin typeface="Arial" charset="0"/>
              </a:rPr>
              <a:t>comportant des </a:t>
            </a:r>
            <a:r>
              <a:rPr lang="fr-FR" altLang="fr-FR" sz="1200" b="1" dirty="0">
                <a:solidFill>
                  <a:srgbClr val="0070C0"/>
                </a:solidFill>
                <a:latin typeface="Arial" charset="0"/>
              </a:rPr>
              <a:t>dates de début et de fin</a:t>
            </a:r>
            <a:r>
              <a:rPr lang="fr-FR" altLang="fr-FR" sz="1200" b="1" dirty="0">
                <a:latin typeface="Arial" charset="0"/>
              </a:rPr>
              <a:t>, entrepris dans le but d'atteindre un </a:t>
            </a:r>
            <a:r>
              <a:rPr lang="fr-FR" altLang="fr-FR" sz="1200" b="1" dirty="0">
                <a:solidFill>
                  <a:srgbClr val="FF0000"/>
                </a:solidFill>
                <a:latin typeface="Arial" charset="0"/>
              </a:rPr>
              <a:t>objectif conforme à des exigences spécifiques</a:t>
            </a:r>
            <a:r>
              <a:rPr lang="fr-FR" altLang="fr-FR" sz="1200" b="1" dirty="0">
                <a:latin typeface="Arial" charset="0"/>
              </a:rPr>
              <a:t>, incluant des contraintes de </a:t>
            </a:r>
            <a:r>
              <a:rPr lang="fr-FR" altLang="fr-FR" sz="1200" b="1" dirty="0">
                <a:solidFill>
                  <a:srgbClr val="0070C0"/>
                </a:solidFill>
                <a:latin typeface="Arial" charset="0"/>
              </a:rPr>
              <a:t>délais</a:t>
            </a:r>
            <a:r>
              <a:rPr lang="fr-FR" altLang="fr-FR" sz="1200" b="1" dirty="0">
                <a:latin typeface="Arial" charset="0"/>
              </a:rPr>
              <a:t>, de </a:t>
            </a:r>
            <a:r>
              <a:rPr lang="fr-FR" altLang="fr-FR" sz="1200" b="1" dirty="0">
                <a:solidFill>
                  <a:srgbClr val="00B050"/>
                </a:solidFill>
                <a:latin typeface="Arial" charset="0"/>
              </a:rPr>
              <a:t>coûts et de ressources </a:t>
            </a:r>
            <a:r>
              <a:rPr lang="fr-FR" altLang="fr-FR" sz="1200" b="1" dirty="0">
                <a:latin typeface="Arial" charset="0"/>
              </a:rPr>
              <a:t>» (norme FD X  50-115, 2002). </a:t>
            </a:r>
            <a:endParaRPr lang="fr-FR" altLang="fr-FR" sz="1200" b="1" dirty="0" smtClean="0">
              <a:latin typeface="Arial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715018" y="2731415"/>
            <a:ext cx="4105131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fr-FR" altLang="fr-FR" sz="1200" b="1" dirty="0" smtClean="0">
                <a:latin typeface="Arial" charset="0"/>
              </a:rPr>
              <a:t> « Un </a:t>
            </a:r>
            <a:r>
              <a:rPr lang="fr-FR" altLang="fr-FR" sz="1200" b="1" dirty="0">
                <a:latin typeface="Arial" charset="0"/>
              </a:rPr>
              <a:t>projet </a:t>
            </a:r>
            <a:r>
              <a:rPr lang="fr-FR" altLang="fr-FR" sz="1200" b="1" dirty="0" smtClean="0">
                <a:latin typeface="Arial" charset="0"/>
              </a:rPr>
              <a:t>(…) implique </a:t>
            </a:r>
            <a:r>
              <a:rPr lang="fr-FR" altLang="fr-FR" sz="1200" b="1" dirty="0">
                <a:latin typeface="Arial" charset="0"/>
              </a:rPr>
              <a:t>un objectif et des actions à entreprendre avec des </a:t>
            </a:r>
            <a:r>
              <a:rPr lang="fr-FR" altLang="fr-FR" sz="1200" b="1" dirty="0">
                <a:solidFill>
                  <a:srgbClr val="00B050"/>
                </a:solidFill>
                <a:latin typeface="Arial" charset="0"/>
              </a:rPr>
              <a:t>ressources </a:t>
            </a:r>
            <a:r>
              <a:rPr lang="fr-FR" altLang="fr-FR" sz="1200" b="1" dirty="0" smtClean="0">
                <a:solidFill>
                  <a:srgbClr val="00B050"/>
                </a:solidFill>
                <a:latin typeface="Arial" charset="0"/>
              </a:rPr>
              <a:t>données</a:t>
            </a:r>
            <a:r>
              <a:rPr lang="fr-FR" altLang="fr-FR" sz="1200" b="1" dirty="0" smtClean="0">
                <a:latin typeface="Arial" charset="0"/>
              </a:rPr>
              <a:t> » </a:t>
            </a:r>
            <a:r>
              <a:rPr lang="fr-FR" altLang="fr-FR" sz="1200" b="1" dirty="0">
                <a:latin typeface="Arial" charset="0"/>
              </a:rPr>
              <a:t>(norme NF X  50-105, 1991). </a:t>
            </a:r>
            <a:endParaRPr lang="fr-FR" altLang="fr-FR" sz="1200" b="1" dirty="0" smtClean="0">
              <a:latin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fr-FR" altLang="fr-FR" sz="1200" b="1" dirty="0">
                <a:latin typeface="Arial" charset="0"/>
              </a:rPr>
              <a:t> « Système complexe (…) </a:t>
            </a:r>
            <a:r>
              <a:rPr lang="fr-FR" altLang="fr-FR" sz="1200" b="1" dirty="0">
                <a:solidFill>
                  <a:srgbClr val="00B050"/>
                </a:solidFill>
                <a:latin typeface="Arial" charset="0"/>
              </a:rPr>
              <a:t>d'intervenants, de moyens</a:t>
            </a:r>
            <a:r>
              <a:rPr lang="fr-FR" altLang="fr-FR" sz="1200" b="1" dirty="0">
                <a:latin typeface="Arial" charset="0"/>
              </a:rPr>
              <a:t> et d'actions (AFITEP,  Dictionnaire de management de projet, AFNOR éditeur, 2e éd., p. 4</a:t>
            </a:r>
            <a:r>
              <a:rPr lang="fr-FR" altLang="fr-FR" sz="1200" b="1" dirty="0" smtClean="0">
                <a:latin typeface="Arial" charset="0"/>
              </a:rPr>
              <a:t>.)</a:t>
            </a:r>
            <a:endParaRPr lang="fr-FR" altLang="fr-FR" sz="1200" b="1" dirty="0">
              <a:latin typeface="Arial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42926" y="2731415"/>
            <a:ext cx="397763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fr-FR" altLang="fr-FR" sz="1200" b="1" dirty="0" smtClean="0">
                <a:latin typeface="Arial" charset="0"/>
              </a:rPr>
              <a:t> « Un </a:t>
            </a:r>
            <a:r>
              <a:rPr lang="fr-FR" altLang="fr-FR" sz="1200" b="1" dirty="0">
                <a:latin typeface="Arial" charset="0"/>
              </a:rPr>
              <a:t>projet est </a:t>
            </a:r>
            <a:r>
              <a:rPr lang="fr-FR" altLang="fr-FR" sz="1200" b="1" dirty="0" err="1">
                <a:latin typeface="Arial" charset="0"/>
              </a:rPr>
              <a:t>déﬁni</a:t>
            </a:r>
            <a:r>
              <a:rPr lang="fr-FR" altLang="fr-FR" sz="1200" b="1" dirty="0">
                <a:latin typeface="Arial" charset="0"/>
              </a:rPr>
              <a:t> et mis en œuvre pour élaborer la </a:t>
            </a:r>
            <a:r>
              <a:rPr lang="fr-FR" altLang="fr-FR" sz="1200" b="1" dirty="0">
                <a:solidFill>
                  <a:srgbClr val="FF0000"/>
                </a:solidFill>
                <a:latin typeface="Arial" charset="0"/>
              </a:rPr>
              <a:t>réponse au besoin d'un utilisateur, d'un </a:t>
            </a:r>
            <a:r>
              <a:rPr lang="fr-FR" altLang="fr-FR" sz="1200" b="1" dirty="0" smtClean="0">
                <a:solidFill>
                  <a:srgbClr val="FF0000"/>
                </a:solidFill>
                <a:latin typeface="Arial" charset="0"/>
              </a:rPr>
              <a:t>client </a:t>
            </a:r>
            <a:r>
              <a:rPr lang="fr-FR" altLang="fr-FR" sz="1200" b="1" dirty="0">
                <a:solidFill>
                  <a:srgbClr val="FF0000"/>
                </a:solidFill>
                <a:latin typeface="Arial" charset="0"/>
              </a:rPr>
              <a:t>ou d'une </a:t>
            </a:r>
            <a:r>
              <a:rPr lang="fr-FR" altLang="fr-FR" sz="1200" b="1" dirty="0" smtClean="0">
                <a:solidFill>
                  <a:srgbClr val="FF0000"/>
                </a:solidFill>
                <a:latin typeface="Arial" charset="0"/>
              </a:rPr>
              <a:t>clientèle »</a:t>
            </a:r>
            <a:r>
              <a:rPr lang="fr-FR" altLang="fr-FR" sz="1200" b="1" dirty="0" smtClean="0">
                <a:latin typeface="Arial" charset="0"/>
              </a:rPr>
              <a:t> (</a:t>
            </a:r>
            <a:r>
              <a:rPr lang="fr-FR" altLang="fr-FR" sz="1200" b="1" dirty="0">
                <a:latin typeface="Arial" charset="0"/>
              </a:rPr>
              <a:t>norme NF X  50-105, 1991). </a:t>
            </a:r>
          </a:p>
          <a:p>
            <a:pPr algn="just">
              <a:spcBef>
                <a:spcPct val="50000"/>
              </a:spcBef>
            </a:pPr>
            <a:r>
              <a:rPr lang="fr-FR" altLang="fr-FR" sz="1200" b="1" dirty="0" smtClean="0">
                <a:latin typeface="Arial" charset="0"/>
              </a:rPr>
              <a:t> « Un </a:t>
            </a:r>
            <a:r>
              <a:rPr lang="fr-FR" altLang="fr-FR" sz="1200" b="1" dirty="0">
                <a:latin typeface="Arial" charset="0"/>
              </a:rPr>
              <a:t>projet est caractérisé par : </a:t>
            </a:r>
            <a:r>
              <a:rPr lang="fr-FR" altLang="fr-FR" sz="1200" b="1" dirty="0">
                <a:solidFill>
                  <a:srgbClr val="FF0000"/>
                </a:solidFill>
                <a:latin typeface="Arial" charset="0"/>
              </a:rPr>
              <a:t>la satisfaction d'un besoin </a:t>
            </a:r>
            <a:r>
              <a:rPr lang="fr-FR" altLang="fr-FR" sz="1200" b="1" dirty="0" err="1">
                <a:solidFill>
                  <a:srgbClr val="FF0000"/>
                </a:solidFill>
                <a:latin typeface="Arial" charset="0"/>
              </a:rPr>
              <a:t>spéciﬁque</a:t>
            </a:r>
            <a:r>
              <a:rPr lang="fr-FR" altLang="fr-FR" sz="1200" b="1" dirty="0">
                <a:solidFill>
                  <a:srgbClr val="FF0000"/>
                </a:solidFill>
                <a:latin typeface="Arial" charset="0"/>
              </a:rPr>
              <a:t>, un objectif autonome, un caractère </a:t>
            </a:r>
            <a:r>
              <a:rPr lang="fr-FR" altLang="fr-FR" sz="1200" b="1" dirty="0" smtClean="0">
                <a:solidFill>
                  <a:srgbClr val="FF0000"/>
                </a:solidFill>
                <a:latin typeface="Arial" charset="0"/>
              </a:rPr>
              <a:t>novateur</a:t>
            </a:r>
            <a:r>
              <a:rPr lang="fr-FR" altLang="fr-FR" sz="1200" b="1" dirty="0" smtClean="0">
                <a:latin typeface="Arial" charset="0"/>
              </a:rPr>
              <a:t> » </a:t>
            </a:r>
            <a:r>
              <a:rPr lang="fr-FR" altLang="fr-FR" sz="1200" b="1" dirty="0">
                <a:latin typeface="Arial" charset="0"/>
              </a:rPr>
              <a:t>(norme </a:t>
            </a:r>
            <a:r>
              <a:rPr lang="fr-FR" altLang="fr-FR" sz="1200" b="1" dirty="0" smtClean="0">
                <a:latin typeface="Arial" charset="0"/>
              </a:rPr>
              <a:t>NF X  </a:t>
            </a:r>
            <a:r>
              <a:rPr lang="fr-FR" altLang="fr-FR" sz="1200" b="1" dirty="0">
                <a:latin typeface="Arial" charset="0"/>
              </a:rPr>
              <a:t>50-105, 1991). </a:t>
            </a:r>
            <a:endParaRPr lang="fr-FR" altLang="fr-FR" sz="1200" b="1" dirty="0" smtClean="0">
              <a:latin typeface="Arial" charset="0"/>
            </a:endParaRPr>
          </a:p>
        </p:txBody>
      </p:sp>
      <p:sp>
        <p:nvSpPr>
          <p:cNvPr id="22" name="Espace réservé du numéro de diapositive 5"/>
          <p:cNvSpPr txBox="1">
            <a:spLocks/>
          </p:cNvSpPr>
          <p:nvPr/>
        </p:nvSpPr>
        <p:spPr>
          <a:xfrm>
            <a:off x="6952135" y="64120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7291A8-B9F5-8D40-963D-1C2AE6212483}" type="slidenum">
              <a:rPr lang="fr-FR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7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269584" y="6610350"/>
            <a:ext cx="32491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None/>
            </a:pPr>
            <a:r>
              <a:rPr lang="fr-FR" altLang="fr-FR" sz="1200" dirty="0" err="1">
                <a:latin typeface="Arial" charset="0"/>
              </a:rPr>
              <a:t>Wikipedia</a:t>
            </a:r>
            <a:r>
              <a:rPr lang="fr-FR" altLang="fr-FR" sz="1200" dirty="0">
                <a:latin typeface="Arial" charset="0"/>
              </a:rPr>
              <a:t> : https://fr.wikipedia.org/wiki/Projet </a:t>
            </a:r>
          </a:p>
        </p:txBody>
      </p:sp>
    </p:spTree>
    <p:extLst>
      <p:ext uri="{BB962C8B-B14F-4D97-AF65-F5344CB8AC3E}">
        <p14:creationId xmlns:p14="http://schemas.microsoft.com/office/powerpoint/2010/main" val="317614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70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2440359" y="744031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440358" y="284218"/>
            <a:ext cx="4922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D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Réaliser et clôturer le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40359" y="761096"/>
            <a:ext cx="65893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D.3 Capitalisation des acquis et retour d’expérience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2440359" y="1123786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322263" y="1805556"/>
            <a:ext cx="8497887" cy="481072"/>
          </a:xfrm>
        </p:spPr>
        <p:txBody>
          <a:bodyPr rtlCol="0">
            <a:normAutofit/>
          </a:bodyPr>
          <a:lstStyle/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Exemple de retour d’expérience sur les </a:t>
            </a:r>
            <a:r>
              <a:rPr lang="fr-FR" altLang="fr-FR" sz="1400" b="1" dirty="0" err="1">
                <a:solidFill>
                  <a:srgbClr val="96172E"/>
                </a:solidFill>
                <a:latin typeface="Arial" charset="0"/>
                <a:cs typeface="+mn-cs"/>
              </a:rPr>
              <a:t>Vélo’V</a:t>
            </a:r>
            <a:r>
              <a:rPr lang="fr-FR" altLang="fr-FR" sz="1400" b="1" dirty="0">
                <a:solidFill>
                  <a:srgbClr val="96172E"/>
                </a:solidFill>
                <a:latin typeface="Arial" charset="0"/>
                <a:cs typeface="+mn-cs"/>
              </a:rPr>
              <a:t> 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pic>
        <p:nvPicPr>
          <p:cNvPr id="11" name="Image 4" descr="Vélo'v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325" y="1582407"/>
            <a:ext cx="905855" cy="61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410046" y="2596570"/>
            <a:ext cx="5910287" cy="357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172E"/>
              </a:buClr>
              <a:buSzPct val="150000"/>
              <a:buFont typeface="Arial"/>
              <a:buChar char="•"/>
              <a:defRPr sz="2400" kern="1200">
                <a:solidFill>
                  <a:srgbClr val="595959"/>
                </a:solidFill>
                <a:latin typeface="Tahoma"/>
                <a:ea typeface="ＭＳ Ｐゴシック" charset="0"/>
                <a:cs typeface="Tahoma"/>
              </a:defRPr>
            </a:lvl1pPr>
            <a:lvl2pPr marL="627063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Arial" charset="0"/>
              <a:buChar char="•"/>
              <a:defRPr sz="2200" kern="1200">
                <a:solidFill>
                  <a:srgbClr val="595959"/>
                </a:solidFill>
                <a:latin typeface="Tahoma"/>
                <a:ea typeface="ＭＳ Ｐゴシック" charset="0"/>
                <a:cs typeface="Tahoma"/>
              </a:defRPr>
            </a:lvl2pPr>
            <a:lvl3pPr marL="890588" indent="-2635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charset="0"/>
              <a:buChar char="o"/>
              <a:defRPr sz="2000" kern="1200">
                <a:solidFill>
                  <a:srgbClr val="595959"/>
                </a:solidFill>
                <a:latin typeface="Tahoma"/>
                <a:ea typeface="ＭＳ Ｐゴシック" charset="0"/>
                <a:cs typeface="Tahoma"/>
              </a:defRPr>
            </a:lvl3pPr>
            <a:lvl4pPr marL="1071563" indent="-1809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–"/>
              <a:defRPr kern="1200">
                <a:solidFill>
                  <a:srgbClr val="595959"/>
                </a:solidFill>
                <a:latin typeface="Tahoma"/>
                <a:ea typeface="ＭＳ Ｐゴシック" charset="0"/>
                <a:cs typeface="Tahoma"/>
              </a:defRPr>
            </a:lvl4pPr>
            <a:lvl5pPr marL="1435100" indent="-2635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Lucida Grande" charset="0"/>
              <a:defRPr sz="1600" kern="1200">
                <a:solidFill>
                  <a:srgbClr val="595959"/>
                </a:solidFill>
                <a:latin typeface="Tahoma"/>
                <a:ea typeface="ＭＳ Ｐゴシック" charset="0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spcBef>
                <a:spcPct val="50000"/>
              </a:spcBef>
              <a:buClrTx/>
              <a:buSzTx/>
              <a:buNone/>
            </a:pPr>
            <a:r>
              <a:rPr lang="fr-FR" altLang="fr-FR" sz="1200" b="1" dirty="0" smtClean="0">
                <a:solidFill>
                  <a:schemeClr val="tx1"/>
                </a:solidFill>
                <a:latin typeface="Arial" charset="0"/>
              </a:rPr>
              <a:t>- </a:t>
            </a:r>
            <a:r>
              <a:rPr lang="fr-FR" altLang="fr-FR" sz="1200" b="1" dirty="0" smtClean="0">
                <a:solidFill>
                  <a:schemeClr val="tx1"/>
                </a:solidFill>
                <a:latin typeface="Arial" charset="0"/>
                <a:cs typeface="+mn-cs"/>
              </a:rPr>
              <a:t>succès </a:t>
            </a:r>
            <a:r>
              <a:rPr lang="fr-FR" altLang="fr-FR" sz="1200" b="1" dirty="0">
                <a:solidFill>
                  <a:schemeClr val="tx1"/>
                </a:solidFill>
                <a:latin typeface="Arial" charset="0"/>
                <a:cs typeface="+mn-cs"/>
              </a:rPr>
              <a:t>inattendu en </a:t>
            </a:r>
            <a:r>
              <a:rPr lang="fr-FR" altLang="fr-FR" sz="1200" b="1" dirty="0" smtClean="0">
                <a:solidFill>
                  <a:schemeClr val="tx1"/>
                </a:solidFill>
                <a:latin typeface="Arial" charset="0"/>
                <a:cs typeface="+mn-cs"/>
              </a:rPr>
              <a:t>nocturne</a:t>
            </a:r>
            <a:endParaRPr lang="fr-FR" altLang="fr-FR" sz="1200" b="1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 smtClean="0">
                <a:solidFill>
                  <a:schemeClr val="tx1"/>
                </a:solidFill>
                <a:latin typeface="Arial" charset="0"/>
                <a:cs typeface="+mn-cs"/>
              </a:rPr>
              <a:t>- </a:t>
            </a:r>
            <a:r>
              <a:rPr lang="fr-FR" altLang="fr-FR" sz="1200" b="1" dirty="0" smtClean="0">
                <a:solidFill>
                  <a:schemeClr val="tx1"/>
                </a:solidFill>
                <a:latin typeface="Arial" charset="0"/>
                <a:cs typeface="+mn-cs"/>
              </a:rPr>
              <a:t>des erreurs </a:t>
            </a:r>
            <a:r>
              <a:rPr lang="fr-FR" altLang="fr-FR" sz="1200" b="1" dirty="0">
                <a:solidFill>
                  <a:schemeClr val="tx1"/>
                </a:solidFill>
                <a:latin typeface="Arial" charset="0"/>
                <a:cs typeface="+mn-cs"/>
              </a:rPr>
              <a:t>de conception : </a:t>
            </a:r>
            <a:r>
              <a:rPr lang="fr-FR" altLang="fr-FR" sz="1200" b="1" dirty="0" smtClean="0">
                <a:solidFill>
                  <a:schemeClr val="tx1"/>
                </a:solidFill>
                <a:latin typeface="Arial" charset="0"/>
                <a:cs typeface="+mn-cs"/>
              </a:rPr>
              <a:t>lourd, guidon </a:t>
            </a:r>
            <a:r>
              <a:rPr lang="fr-FR" altLang="fr-FR" sz="1200" b="1" dirty="0">
                <a:solidFill>
                  <a:schemeClr val="tx1"/>
                </a:solidFill>
                <a:latin typeface="Arial" charset="0"/>
                <a:cs typeface="+mn-cs"/>
              </a:rPr>
              <a:t>trop accueillant 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 smtClean="0">
                <a:solidFill>
                  <a:schemeClr val="tx1"/>
                </a:solidFill>
                <a:latin typeface="Arial" charset="0"/>
                <a:cs typeface="+mn-cs"/>
              </a:rPr>
              <a:t>- </a:t>
            </a:r>
            <a:r>
              <a:rPr lang="fr-FR" altLang="fr-FR" sz="1200" b="1" dirty="0">
                <a:solidFill>
                  <a:schemeClr val="tx1"/>
                </a:solidFill>
                <a:latin typeface="Arial" charset="0"/>
                <a:cs typeface="+mn-cs"/>
              </a:rPr>
              <a:t>Sous dimensionnement initial des services :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>
                <a:solidFill>
                  <a:schemeClr val="tx1"/>
                </a:solidFill>
                <a:latin typeface="Arial" charset="0"/>
                <a:cs typeface="+mn-cs"/>
              </a:rPr>
              <a:t>	- entretien du matériel,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>
                <a:solidFill>
                  <a:schemeClr val="tx1"/>
                </a:solidFill>
                <a:latin typeface="Arial" charset="0"/>
                <a:cs typeface="+mn-cs"/>
              </a:rPr>
              <a:t>	- désengorgement des stations pleines,</a:t>
            </a: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>
                <a:solidFill>
                  <a:schemeClr val="tx1"/>
                </a:solidFill>
                <a:latin typeface="Arial" charset="0"/>
                <a:cs typeface="+mn-cs"/>
              </a:rPr>
              <a:t>	- réalimentation des stations vides,</a:t>
            </a:r>
          </a:p>
          <a:p>
            <a:pPr algn="just">
              <a:spcBef>
                <a:spcPct val="50000"/>
              </a:spcBef>
              <a:buNone/>
            </a:pPr>
            <a:endParaRPr lang="fr-FR" altLang="fr-FR" sz="1200" b="1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 smtClean="0">
                <a:solidFill>
                  <a:schemeClr val="tx1"/>
                </a:solidFill>
                <a:latin typeface="Arial" charset="0"/>
                <a:cs typeface="+mn-cs"/>
              </a:rPr>
              <a:t>- </a:t>
            </a:r>
            <a:r>
              <a:rPr lang="fr-FR" altLang="fr-FR" sz="1200" b="1" dirty="0" smtClean="0">
                <a:solidFill>
                  <a:schemeClr val="tx1"/>
                </a:solidFill>
                <a:latin typeface="Arial" charset="0"/>
                <a:cs typeface="+mn-cs"/>
              </a:rPr>
              <a:t>service </a:t>
            </a:r>
            <a:r>
              <a:rPr lang="fr-FR" altLang="fr-FR" sz="1200" b="1" dirty="0">
                <a:solidFill>
                  <a:schemeClr val="tx1"/>
                </a:solidFill>
                <a:latin typeface="Arial" charset="0"/>
                <a:cs typeface="+mn-cs"/>
              </a:rPr>
              <a:t>peu rentable (compensé par le marché de l’affichage publicitaire), 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fr-FR" altLang="fr-FR" sz="1200" b="1" dirty="0" smtClean="0">
                <a:solidFill>
                  <a:schemeClr val="tx1"/>
                </a:solidFill>
                <a:latin typeface="Arial" charset="0"/>
                <a:cs typeface="+mn-cs"/>
              </a:rPr>
              <a:t>- Une </a:t>
            </a:r>
            <a:r>
              <a:rPr lang="fr-FR" altLang="fr-FR" sz="1200" b="1" dirty="0">
                <a:solidFill>
                  <a:schemeClr val="tx1"/>
                </a:solidFill>
                <a:latin typeface="Arial" charset="0"/>
                <a:cs typeface="+mn-cs"/>
              </a:rPr>
              <a:t>vitrine très efficace pour s’implanter dans d’autres villes</a:t>
            </a:r>
            <a:r>
              <a:rPr lang="fr-FR" altLang="fr-FR" sz="1200" b="1" dirty="0" smtClean="0">
                <a:solidFill>
                  <a:schemeClr val="tx1"/>
                </a:solidFill>
                <a:latin typeface="Arial" charset="0"/>
                <a:cs typeface="+mn-cs"/>
              </a:rPr>
              <a:t>.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endParaRPr lang="fr-FR" altLang="fr-FR" sz="1200" b="1" dirty="0">
              <a:solidFill>
                <a:srgbClr val="96172E"/>
              </a:solidFill>
              <a:latin typeface="Arial" charset="0"/>
              <a:cs typeface="+mn-cs"/>
            </a:endParaRPr>
          </a:p>
          <a:p>
            <a:pPr algn="just">
              <a:spcBef>
                <a:spcPct val="50000"/>
              </a:spcBef>
              <a:buNone/>
            </a:pPr>
            <a:r>
              <a:rPr lang="fr-FR" altLang="fr-FR" sz="1200" b="1" dirty="0">
                <a:solidFill>
                  <a:srgbClr val="96172E"/>
                </a:solidFill>
                <a:latin typeface="Arial" charset="0"/>
                <a:cs typeface="+mn-cs"/>
              </a:rPr>
              <a:t>= Capitalisation des connaissances et amélioration de l’offre = </a:t>
            </a:r>
            <a:r>
              <a:rPr lang="fr-FR" altLang="fr-FR" sz="1200" b="1" dirty="0" err="1">
                <a:solidFill>
                  <a:srgbClr val="96172E"/>
                </a:solidFill>
                <a:latin typeface="Arial" charset="0"/>
                <a:cs typeface="+mn-cs"/>
              </a:rPr>
              <a:t>Vélib</a:t>
            </a:r>
            <a:r>
              <a:rPr lang="fr-FR" altLang="fr-FR" sz="1200" b="1" dirty="0">
                <a:solidFill>
                  <a:srgbClr val="96172E"/>
                </a:solidFill>
                <a:latin typeface="Arial" charset="0"/>
                <a:cs typeface="+mn-cs"/>
              </a:rPr>
              <a:t> en 2007.</a:t>
            </a:r>
          </a:p>
          <a:p>
            <a:pPr algn="just">
              <a:spcBef>
                <a:spcPct val="50000"/>
              </a:spcBef>
              <a:buFont typeface="Arial"/>
              <a:buNone/>
            </a:pPr>
            <a:endParaRPr lang="fr-FR" altLang="fr-FR" sz="1200" b="1" dirty="0" smtClean="0">
              <a:solidFill>
                <a:srgbClr val="96172E"/>
              </a:solidFill>
              <a:latin typeface="Arial" charset="0"/>
              <a:cs typeface="+mn-cs"/>
            </a:endParaRPr>
          </a:p>
          <a:p>
            <a:pPr marL="1828800" lvl="4" indent="0" eaLnBrk="1" fontAlgn="auto" hangingPunct="1">
              <a:spcAft>
                <a:spcPts val="0"/>
              </a:spcAft>
              <a:buFont typeface="Lucida Grande"/>
              <a:buNone/>
              <a:defRPr/>
            </a:pPr>
            <a:endParaRPr lang="fr-FR" sz="14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pic>
        <p:nvPicPr>
          <p:cNvPr id="13" name="Image 7" descr="Vélo'v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3761" y="2596570"/>
            <a:ext cx="2655958" cy="27641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233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e 2"/>
          <p:cNvGrpSpPr>
            <a:grpSpLocks/>
          </p:cNvGrpSpPr>
          <p:nvPr/>
        </p:nvGrpSpPr>
        <p:grpSpPr bwMode="auto">
          <a:xfrm>
            <a:off x="-12254" y="1612684"/>
            <a:ext cx="9156254" cy="5240726"/>
            <a:chOff x="0" y="0"/>
            <a:chExt cx="9156254" cy="6858000"/>
          </a:xfrm>
        </p:grpSpPr>
        <p:sp>
          <p:nvSpPr>
            <p:cNvPr id="6249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56254" cy="685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fr-FR" altLang="fr-FR" sz="1800" smtClean="0">
                <a:latin typeface="Arial" charset="0"/>
              </a:endParaRPr>
            </a:p>
          </p:txBody>
        </p:sp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179512" y="933750"/>
              <a:ext cx="8770008" cy="5676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latin typeface="Arial" charset="0"/>
              </a:endParaRPr>
            </a:p>
          </p:txBody>
        </p:sp>
        <p:sp>
          <p:nvSpPr>
            <p:cNvPr id="7173" name="Text Box 7"/>
            <p:cNvSpPr txBox="1">
              <a:spLocks noChangeArrowheads="1"/>
            </p:cNvSpPr>
            <p:nvPr/>
          </p:nvSpPr>
          <p:spPr bwMode="auto">
            <a:xfrm>
              <a:off x="757808" y="68769"/>
              <a:ext cx="8318933" cy="765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ts val="0"/>
                </a:spcBef>
                <a:buFontTx/>
                <a:buNone/>
              </a:pPr>
              <a:r>
                <a:rPr lang="fr-FR" altLang="fr-FR" sz="1600" b="1" dirty="0" smtClean="0">
                  <a:latin typeface="Arial" charset="0"/>
                </a:rPr>
                <a:t>L’accompagnement </a:t>
              </a:r>
              <a:r>
                <a:rPr lang="fr-FR" altLang="fr-FR" sz="1600" b="1" dirty="0" smtClean="0">
                  <a:latin typeface="Arial" charset="0"/>
                </a:rPr>
                <a:t>au </a:t>
              </a:r>
              <a:r>
                <a:rPr lang="fr-FR" altLang="fr-FR" sz="1600" b="1" dirty="0" err="1" smtClean="0">
                  <a:latin typeface="Arial" charset="0"/>
                </a:rPr>
                <a:t>rex</a:t>
              </a:r>
              <a:r>
                <a:rPr lang="fr-FR" altLang="fr-FR" sz="1600" b="1" dirty="0" smtClean="0">
                  <a:latin typeface="Arial" charset="0"/>
                </a:rPr>
                <a:t> dans </a:t>
              </a:r>
              <a:r>
                <a:rPr lang="fr-FR" altLang="fr-FR" sz="1600" b="1" dirty="0" smtClean="0">
                  <a:latin typeface="Arial" charset="0"/>
                </a:rPr>
                <a:t>le </a:t>
              </a:r>
              <a:r>
                <a:rPr lang="fr-FR" altLang="fr-FR" sz="1600" b="1" dirty="0">
                  <a:latin typeface="Arial" charset="0"/>
                </a:rPr>
                <a:t>PE (conseiller </a:t>
              </a:r>
              <a:r>
                <a:rPr lang="fr-FR" altLang="fr-FR" sz="1600" b="1" dirty="0" smtClean="0">
                  <a:latin typeface="Arial" charset="0"/>
                </a:rPr>
                <a:t>Com</a:t>
              </a:r>
              <a:r>
                <a:rPr lang="fr-FR" altLang="fr-FR" sz="1600" b="1" dirty="0" smtClean="0">
                  <a:latin typeface="Arial" charset="0"/>
                </a:rPr>
                <a:t>).  </a:t>
              </a:r>
              <a:endParaRPr lang="fr-FR" altLang="fr-FR" sz="1600" b="1" dirty="0" smtClean="0">
                <a:latin typeface="Arial" charset="0"/>
              </a:endParaRPr>
            </a:p>
            <a:p>
              <a:pPr>
                <a:spcBef>
                  <a:spcPts val="0"/>
                </a:spcBef>
                <a:buFontTx/>
                <a:buNone/>
              </a:pPr>
              <a:r>
                <a:rPr lang="fr-FR" altLang="fr-FR" sz="1600" b="1" dirty="0" smtClean="0">
                  <a:latin typeface="Arial" charset="0"/>
                </a:rPr>
                <a:t>TD 11 : </a:t>
              </a:r>
              <a:r>
                <a:rPr lang="fr-FR" altLang="fr-FR" sz="1600" b="1" dirty="0" smtClean="0">
                  <a:latin typeface="Arial" charset="0"/>
                </a:rPr>
                <a:t>retour d’expérience en début de 2A</a:t>
              </a:r>
              <a:endParaRPr lang="fr-FR" altLang="fr-FR" sz="1600" b="1" dirty="0" smtClean="0">
                <a:latin typeface="Arial" charset="0"/>
              </a:endParaRPr>
            </a:p>
          </p:txBody>
        </p:sp>
      </p:grpSp>
      <p:sp>
        <p:nvSpPr>
          <p:cNvPr id="13" name="Line 2"/>
          <p:cNvSpPr>
            <a:spLocks noChangeShapeType="1"/>
          </p:cNvSpPr>
          <p:nvPr/>
        </p:nvSpPr>
        <p:spPr bwMode="auto">
          <a:xfrm>
            <a:off x="2440359" y="744031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440358" y="284218"/>
            <a:ext cx="4922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D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</a:rPr>
              <a:t>Réaliser et clôturer le </a:t>
            </a:r>
            <a:r>
              <a:rPr lang="fr-FR" altLang="fr-FR" sz="2000" b="1" dirty="0">
                <a:solidFill>
                  <a:srgbClr val="96172E"/>
                </a:solidFill>
                <a:latin typeface="Arial" charset="0"/>
              </a:rPr>
              <a:t>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440359" y="761096"/>
            <a:ext cx="65893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rgbClr val="96172E"/>
                </a:solidFill>
                <a:latin typeface="Arial" charset="0"/>
              </a:rPr>
              <a:t>D.3 Capitalisation des acquis et retour d’expérience</a:t>
            </a: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2440359" y="1091982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71</a:t>
            </a:fld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space réservé du numéro de diapositive 5"/>
          <p:cNvSpPr txBox="1">
            <a:spLocks/>
          </p:cNvSpPr>
          <p:nvPr/>
        </p:nvSpPr>
        <p:spPr>
          <a:xfrm>
            <a:off x="6952135" y="63927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7291A8-B9F5-8D40-963D-1C2AE6212483}" type="slidenum">
              <a:rPr lang="fr-FR" sz="1600" b="1" smtClean="0">
                <a:solidFill>
                  <a:srgbClr val="9424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71</a:t>
            </a:fld>
            <a:endParaRPr lang="fr-FR" sz="1600" b="1" dirty="0">
              <a:solidFill>
                <a:srgbClr val="9424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00134" y="3415329"/>
            <a:ext cx="7383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altLang="fr-FR" sz="1200" b="1" dirty="0" smtClean="0">
                <a:latin typeface="Arial" charset="0"/>
              </a:rPr>
              <a:t>Indicateurs : pertinence, efficience, efficacité, cohérence, synergie, flexibilité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altLang="fr-FR" sz="1200" b="1" dirty="0">
              <a:latin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altLang="fr-FR" sz="1200" b="1" dirty="0" smtClean="0">
                <a:latin typeface="Arial" charset="0"/>
              </a:rPr>
              <a:t>3 bonnes pratiques à capitaliser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altLang="fr-FR" sz="1200" b="1" dirty="0" smtClean="0">
                <a:latin typeface="Arial" charset="0"/>
              </a:rPr>
              <a:t>3 améliorations pour les futurs projets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altLang="fr-FR" sz="1200" b="1" dirty="0">
              <a:latin typeface="Arial" charset="0"/>
            </a:endParaRPr>
          </a:p>
          <a:p>
            <a:endParaRPr lang="fr-FR" altLang="fr-FR" sz="12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3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2"/>
          <p:cNvSpPr>
            <a:spLocks noChangeShapeType="1"/>
          </p:cNvSpPr>
          <p:nvPr/>
        </p:nvSpPr>
        <p:spPr bwMode="auto">
          <a:xfrm>
            <a:off x="2440359" y="744031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440358" y="284218"/>
            <a:ext cx="4922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En résumé : ce qu’il faut retenir (1/2)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83962" y="4842253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72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e 87"/>
          <p:cNvGrpSpPr/>
          <p:nvPr/>
        </p:nvGrpSpPr>
        <p:grpSpPr>
          <a:xfrm>
            <a:off x="2628963" y="926435"/>
            <a:ext cx="1159913" cy="361517"/>
            <a:chOff x="1403648" y="5824437"/>
            <a:chExt cx="1159913" cy="361517"/>
          </a:xfrm>
        </p:grpSpPr>
        <p:pic>
          <p:nvPicPr>
            <p:cNvPr id="89" name="Picture 3" descr="C:\Users\Laurent\Desktop\my_MSStc1\lion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9692" y="5824437"/>
              <a:ext cx="367825" cy="3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3" descr="C:\Users\Laurent\Desktop\my_MSStc1\lion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5824437"/>
              <a:ext cx="367825" cy="3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Picture 3" descr="C:\Users\Laurent\Desktop\my_MSStc1\lion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24437"/>
              <a:ext cx="367825" cy="3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4" name="Espace réservé du contenu 2"/>
          <p:cNvSpPr>
            <a:spLocks noGrp="1"/>
          </p:cNvSpPr>
          <p:nvPr>
            <p:ph idx="1"/>
          </p:nvPr>
        </p:nvSpPr>
        <p:spPr>
          <a:xfrm>
            <a:off x="402730" y="1944605"/>
            <a:ext cx="8497887" cy="4178217"/>
          </a:xfrm>
        </p:spPr>
        <p:txBody>
          <a:bodyPr rtlCol="0">
            <a:normAutofit/>
          </a:bodyPr>
          <a:lstStyle/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</a:rPr>
              <a:t>Qu’est-ce qu’un projet ?</a:t>
            </a:r>
          </a:p>
          <a:p>
            <a:pPr lvl="1" defTabSz="914400" eaLnBrk="1" hangingPunct="1">
              <a:spcBef>
                <a:spcPct val="50000"/>
              </a:spcBef>
              <a:buSzTx/>
            </a:pPr>
            <a:r>
              <a:rPr lang="fr-FR" sz="1200" b="1" dirty="0" smtClean="0">
                <a:solidFill>
                  <a:schemeClr val="tx1"/>
                </a:solidFill>
                <a:latin typeface="Arial" charset="0"/>
                <a:ea typeface="+mn-ea"/>
              </a:rPr>
              <a:t>les 3 piliers du projet</a:t>
            </a:r>
            <a:endParaRPr lang="fr-FR" sz="1200" b="1" dirty="0" smtClean="0">
              <a:solidFill>
                <a:schemeClr val="tx1"/>
              </a:solidFill>
              <a:latin typeface="Arial" charset="0"/>
              <a:ea typeface="+mn-ea"/>
            </a:endParaRPr>
          </a:p>
          <a:p>
            <a:pPr lvl="1" defTabSz="914400" eaLnBrk="1" hangingPunct="1">
              <a:spcBef>
                <a:spcPct val="50000"/>
              </a:spcBef>
              <a:buSzTx/>
            </a:pPr>
            <a:r>
              <a:rPr lang="fr-FR" sz="1200" b="1" dirty="0" smtClean="0">
                <a:solidFill>
                  <a:schemeClr val="tx1"/>
                </a:solidFill>
                <a:latin typeface="Arial" charset="0"/>
                <a:ea typeface="+mn-ea"/>
              </a:rPr>
              <a:t>«</a:t>
            </a:r>
            <a:r>
              <a:rPr lang="fr-FR" sz="1200" b="1" dirty="0" smtClean="0">
                <a:solidFill>
                  <a:schemeClr val="tx1"/>
                </a:solidFill>
                <a:latin typeface="Arial" charset="0"/>
                <a:ea typeface="+mn-ea"/>
              </a:rPr>
              <a:t> mode projet » </a:t>
            </a:r>
            <a:r>
              <a:rPr lang="fr-FR" sz="1200" b="1" dirty="0" smtClean="0">
                <a:solidFill>
                  <a:schemeClr val="tx1"/>
                </a:solidFill>
                <a:latin typeface="Arial" charset="0"/>
                <a:ea typeface="+mn-ea"/>
              </a:rPr>
              <a:t>vs «</a:t>
            </a:r>
            <a:r>
              <a:rPr lang="fr-FR" sz="1200" b="1" dirty="0" smtClean="0">
                <a:solidFill>
                  <a:schemeClr val="tx1"/>
                </a:solidFill>
                <a:latin typeface="Arial" charset="0"/>
                <a:ea typeface="+mn-ea"/>
              </a:rPr>
              <a:t> mode opérations »</a:t>
            </a:r>
          </a:p>
          <a:p>
            <a:pPr lvl="1" defTabSz="914400" eaLnBrk="1" hangingPunct="1">
              <a:spcBef>
                <a:spcPct val="50000"/>
              </a:spcBef>
              <a:buSzTx/>
            </a:pPr>
            <a:r>
              <a:rPr lang="fr-FR" sz="1200" b="1" dirty="0" smtClean="0">
                <a:solidFill>
                  <a:schemeClr val="tx1"/>
                </a:solidFill>
                <a:latin typeface="Arial" charset="0"/>
                <a:ea typeface="+mn-ea"/>
              </a:rPr>
              <a:t>acteurs </a:t>
            </a:r>
            <a:r>
              <a:rPr lang="fr-FR" sz="1200" b="1" dirty="0" smtClean="0">
                <a:solidFill>
                  <a:schemeClr val="tx1"/>
                </a:solidFill>
                <a:latin typeface="Arial" charset="0"/>
                <a:ea typeface="+mn-ea"/>
              </a:rPr>
              <a:t>d’un projet </a:t>
            </a:r>
            <a:r>
              <a:rPr lang="fr-FR" sz="100" b="1" dirty="0">
                <a:solidFill>
                  <a:schemeClr val="tx1"/>
                </a:solidFill>
                <a:latin typeface="Arial" charset="0"/>
                <a:ea typeface="+mn-ea"/>
              </a:rPr>
              <a:t>	</a:t>
            </a:r>
            <a:endParaRPr lang="fr-FR" sz="200" b="1" dirty="0" smtClean="0">
              <a:solidFill>
                <a:schemeClr val="tx1"/>
              </a:solidFill>
              <a:latin typeface="Arial" charset="0"/>
              <a:ea typeface="+mn-ea"/>
            </a:endParaRPr>
          </a:p>
          <a:p>
            <a:pPr marL="627063" lvl="2" indent="0" defTabSz="914400" eaLnBrk="1" hangingPunct="1">
              <a:spcBef>
                <a:spcPct val="50000"/>
              </a:spcBef>
              <a:buNone/>
            </a:pPr>
            <a:r>
              <a:rPr lang="fr-FR" sz="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00" b="1" dirty="0" smtClean="0">
              <a:solidFill>
                <a:schemeClr val="tx1"/>
              </a:solidFill>
              <a:latin typeface="Arial" charset="0"/>
            </a:endParaRPr>
          </a:p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sz="1400" b="1" dirty="0" smtClean="0">
                <a:solidFill>
                  <a:srgbClr val="9224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Démarrage : construire le référentiel de gestion du projet </a:t>
            </a:r>
            <a:endParaRPr lang="fr-FR" sz="1200" b="1" dirty="0" smtClean="0">
              <a:solidFill>
                <a:schemeClr val="tx1"/>
              </a:solidFill>
              <a:latin typeface="Arial" charset="0"/>
            </a:endParaRPr>
          </a:p>
          <a:p>
            <a:pPr lvl="1" defTabSz="914400" eaLnBrk="1" hangingPunct="1">
              <a:spcBef>
                <a:spcPct val="50000"/>
              </a:spcBef>
              <a:buSzTx/>
            </a:pPr>
            <a:r>
              <a:rPr lang="fr-FR" sz="1200" b="1" dirty="0" smtClean="0">
                <a:solidFill>
                  <a:schemeClr val="tx1"/>
                </a:solidFill>
                <a:latin typeface="Arial" charset="0"/>
              </a:rPr>
              <a:t>Connaître le rôle du chef </a:t>
            </a:r>
            <a:r>
              <a:rPr lang="fr-F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 </a:t>
            </a:r>
            <a:endParaRPr lang="fr-FR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914400" eaLnBrk="1" hangingPunct="1">
              <a:spcBef>
                <a:spcPct val="50000"/>
              </a:spcBef>
              <a:buSzTx/>
            </a:pPr>
            <a:r>
              <a:rPr lang="fr-F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SMART ?</a:t>
            </a:r>
            <a:endParaRPr lang="fr-FR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914400" eaLnBrk="1" hangingPunct="1">
              <a:spcBef>
                <a:spcPct val="50000"/>
              </a:spcBef>
              <a:buSzTx/>
            </a:pPr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ôle </a:t>
            </a:r>
            <a:r>
              <a:rPr lang="fr-F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les rubriques du CDCF</a:t>
            </a:r>
          </a:p>
          <a:p>
            <a:pPr lvl="1" defTabSz="914400" eaLnBrk="1" hangingPunct="1">
              <a:spcBef>
                <a:spcPct val="50000"/>
              </a:spcBef>
              <a:buSzTx/>
            </a:pPr>
            <a:r>
              <a:rPr lang="fr-F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 </a:t>
            </a:r>
            <a:r>
              <a:rPr lang="fr-F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Gantt pour la </a:t>
            </a:r>
            <a:r>
              <a:rPr lang="fr-FR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plannification</a:t>
            </a:r>
            <a:endParaRPr lang="fr-FR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914400" eaLnBrk="1" hangingPunct="1">
              <a:spcBef>
                <a:spcPct val="50000"/>
              </a:spcBef>
              <a:buSzTx/>
            </a:pPr>
            <a:r>
              <a:rPr lang="fr-F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</a:t>
            </a:r>
            <a:r>
              <a:rPr lang="fr-FR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coûts complets</a:t>
            </a:r>
            <a:endParaRPr lang="fr-FR" sz="1200" b="1" dirty="0">
              <a:solidFill>
                <a:schemeClr val="tx1"/>
              </a:solidFill>
              <a:latin typeface="Arial" charset="0"/>
            </a:endParaRPr>
          </a:p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sz="1400" b="1" dirty="0">
                <a:solidFill>
                  <a:srgbClr val="9224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400" b="1" dirty="0">
                <a:solidFill>
                  <a:srgbClr val="96172E"/>
                </a:solidFill>
                <a:latin typeface="Arial" charset="0"/>
              </a:rPr>
              <a:t>Réaliser et clôturer le projet</a:t>
            </a:r>
            <a:endParaRPr lang="fr-FR" sz="1200" b="1" dirty="0">
              <a:solidFill>
                <a:schemeClr val="tx1"/>
              </a:solidFill>
              <a:latin typeface="Arial" charset="0"/>
            </a:endParaRPr>
          </a:p>
          <a:p>
            <a:pPr lvl="1" defTabSz="914400" eaLnBrk="1" hangingPunct="1">
              <a:spcBef>
                <a:spcPct val="50000"/>
              </a:spcBef>
              <a:buSzTx/>
            </a:pPr>
            <a:r>
              <a:rPr lang="fr-FR" sz="1200" b="1" dirty="0" smtClean="0">
                <a:solidFill>
                  <a:schemeClr val="tx1"/>
                </a:solidFill>
                <a:latin typeface="Arial" charset="0"/>
              </a:rPr>
              <a:t>Tableau </a:t>
            </a:r>
            <a:r>
              <a:rPr lang="fr-FR" sz="1200" b="1" dirty="0" smtClean="0">
                <a:solidFill>
                  <a:schemeClr val="tx1"/>
                </a:solidFill>
                <a:latin typeface="Arial" charset="0"/>
              </a:rPr>
              <a:t>de bord de </a:t>
            </a:r>
            <a:r>
              <a:rPr lang="fr-FR" sz="1200" b="1" dirty="0" smtClean="0">
                <a:solidFill>
                  <a:schemeClr val="tx1"/>
                </a:solidFill>
                <a:latin typeface="Arial" charset="0"/>
              </a:rPr>
              <a:t>pilotage</a:t>
            </a:r>
          </a:p>
          <a:p>
            <a:pPr lvl="1" defTabSz="914400" eaLnBrk="1" hangingPunct="1">
              <a:spcBef>
                <a:spcPct val="50000"/>
              </a:spcBef>
              <a:buSzTx/>
            </a:pPr>
            <a:r>
              <a:rPr lang="fr-FR" sz="1200" b="1" dirty="0" smtClean="0">
                <a:solidFill>
                  <a:schemeClr val="tx1"/>
                </a:solidFill>
                <a:latin typeface="Arial" charset="0"/>
                <a:cs typeface="Arial" panose="020B0604020202020204" pitchFamily="34" charset="0"/>
              </a:rPr>
              <a:t>Retour d’expérience</a:t>
            </a:r>
            <a:endParaRPr lang="fr-FR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4491683" y="3637624"/>
            <a:ext cx="4184144" cy="1871662"/>
            <a:chOff x="4901591" y="75513"/>
            <a:chExt cx="4184144" cy="1871662"/>
          </a:xfrm>
        </p:grpSpPr>
        <p:sp>
          <p:nvSpPr>
            <p:cNvPr id="85" name="Explosion 1 84"/>
            <p:cNvSpPr/>
            <p:nvPr/>
          </p:nvSpPr>
          <p:spPr bwMode="auto">
            <a:xfrm>
              <a:off x="4901591" y="75513"/>
              <a:ext cx="4184144" cy="1871662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rgbClr val="942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100">
                <a:solidFill>
                  <a:srgbClr val="94251F"/>
                </a:solidFill>
              </a:endParaRPr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5649061" y="744031"/>
              <a:ext cx="30373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Et à retenir aussi : que ce </a:t>
              </a:r>
              <a:r>
                <a:rPr lang="fr-FR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ppt</a:t>
              </a:r>
              <a:r>
                <a:rPr lang="fr-F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existe pour y revenir en cours d’année !</a:t>
              </a:r>
              <a:endParaRPr lang="fr-FR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83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2"/>
          <p:cNvSpPr>
            <a:spLocks noChangeShapeType="1"/>
          </p:cNvSpPr>
          <p:nvPr/>
        </p:nvSpPr>
        <p:spPr bwMode="auto">
          <a:xfrm>
            <a:off x="2440359" y="744031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440358" y="284218"/>
            <a:ext cx="4922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None/>
            </a:pP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En résumé : ce qu’il faut retenir (2/2)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6129065" y="3370730"/>
            <a:ext cx="0" cy="1808806"/>
          </a:xfrm>
          <a:prstGeom prst="line">
            <a:avLst/>
          </a:prstGeom>
          <a:ln w="952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4748585" y="3369401"/>
            <a:ext cx="0" cy="1808806"/>
          </a:xfrm>
          <a:prstGeom prst="line">
            <a:avLst/>
          </a:prstGeom>
          <a:ln w="952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3559750" y="3367875"/>
            <a:ext cx="0" cy="1808806"/>
          </a:xfrm>
          <a:prstGeom prst="line">
            <a:avLst/>
          </a:prstGeom>
          <a:ln w="952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48"/>
          <p:cNvSpPr>
            <a:spLocks noChangeArrowheads="1"/>
          </p:cNvSpPr>
          <p:nvPr/>
        </p:nvSpPr>
        <p:spPr bwMode="auto">
          <a:xfrm>
            <a:off x="1971676" y="5179536"/>
            <a:ext cx="1237244" cy="85151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fr-FR" sz="11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Jalon : </a:t>
            </a:r>
          </a:p>
          <a:p>
            <a:pPr algn="ctr" defTabSz="762000" eaLnBrk="0" hangingPunct="0">
              <a:lnSpc>
                <a:spcPct val="90000"/>
              </a:lnSpc>
            </a:pPr>
            <a:endParaRPr lang="fr-FR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62000" eaLnBrk="0" hangingPunct="0">
              <a:lnSpc>
                <a:spcPct val="90000"/>
              </a:lnSpc>
            </a:pPr>
            <a:r>
              <a:rPr lang="fr-FR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décision </a:t>
            </a:r>
            <a:r>
              <a:rPr lang="fr-FR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réaliser le projet</a:t>
            </a:r>
            <a:endParaRPr lang="fr-FR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49"/>
          <p:cNvSpPr>
            <a:spLocks noChangeArrowheads="1"/>
          </p:cNvSpPr>
          <p:nvPr/>
        </p:nvSpPr>
        <p:spPr bwMode="auto">
          <a:xfrm>
            <a:off x="3305395" y="5179535"/>
            <a:ext cx="1200026" cy="85151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fr-FR" sz="1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Jalon : </a:t>
            </a:r>
          </a:p>
          <a:p>
            <a:pPr algn="ctr" defTabSz="762000" eaLnBrk="0" hangingPunct="0">
              <a:lnSpc>
                <a:spcPct val="90000"/>
              </a:lnSpc>
            </a:pPr>
            <a:endParaRPr lang="fr-FR" sz="11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62000" eaLnBrk="0" hangingPunct="0">
              <a:lnSpc>
                <a:spcPct val="90000"/>
              </a:lnSpc>
            </a:pPr>
            <a:r>
              <a:rPr lang="fr-FR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fr-FR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alidation du </a:t>
            </a:r>
            <a:r>
              <a:rPr lang="fr-FR" sz="11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CdCf</a:t>
            </a:r>
            <a:endParaRPr lang="fr-FR" sz="11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62000" eaLnBrk="0" hangingPunct="0">
              <a:lnSpc>
                <a:spcPct val="90000"/>
              </a:lnSpc>
            </a:pPr>
            <a:endParaRPr lang="fr-FR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50"/>
          <p:cNvSpPr>
            <a:spLocks noChangeArrowheads="1"/>
          </p:cNvSpPr>
          <p:nvPr/>
        </p:nvSpPr>
        <p:spPr bwMode="auto">
          <a:xfrm>
            <a:off x="4621022" y="5179536"/>
            <a:ext cx="1232077" cy="85151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fr-FR" sz="1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Jalon : </a:t>
            </a:r>
          </a:p>
          <a:p>
            <a:pPr algn="ctr" defTabSz="762000" eaLnBrk="0" hangingPunct="0">
              <a:lnSpc>
                <a:spcPct val="90000"/>
              </a:lnSpc>
            </a:pPr>
            <a:endParaRPr lang="fr-FR" sz="11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62000" eaLnBrk="0" hangingPunct="0">
              <a:lnSpc>
                <a:spcPct val="90000"/>
              </a:lnSpc>
            </a:pPr>
            <a:r>
              <a:rPr lang="fr-FR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du </a:t>
            </a:r>
            <a:r>
              <a:rPr lang="fr-FR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référentiel</a:t>
            </a:r>
          </a:p>
          <a:p>
            <a:pPr algn="ctr" defTabSz="762000" eaLnBrk="0" hangingPunct="0">
              <a:lnSpc>
                <a:spcPct val="90000"/>
              </a:lnSpc>
            </a:pPr>
            <a:endParaRPr lang="fr-FR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51"/>
          <p:cNvSpPr>
            <a:spLocks noChangeArrowheads="1"/>
          </p:cNvSpPr>
          <p:nvPr/>
        </p:nvSpPr>
        <p:spPr bwMode="auto">
          <a:xfrm>
            <a:off x="6023071" y="5179536"/>
            <a:ext cx="1232576" cy="85151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fr-FR" sz="1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Jalon : </a:t>
            </a:r>
          </a:p>
          <a:p>
            <a:pPr algn="ctr" defTabSz="762000" eaLnBrk="0" hangingPunct="0">
              <a:lnSpc>
                <a:spcPct val="90000"/>
              </a:lnSpc>
            </a:pPr>
            <a:endParaRPr lang="fr-FR" sz="11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62000" eaLnBrk="0" hangingPunct="0">
              <a:lnSpc>
                <a:spcPct val="90000"/>
              </a:lnSpc>
            </a:pPr>
            <a:r>
              <a:rPr lang="fr-FR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transfert des livrables au commanditaire</a:t>
            </a:r>
            <a:endParaRPr lang="fr-FR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74751" y="1912610"/>
            <a:ext cx="133001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Emergence des idées de projet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e 26"/>
          <p:cNvGrpSpPr/>
          <p:nvPr/>
        </p:nvGrpSpPr>
        <p:grpSpPr>
          <a:xfrm>
            <a:off x="219076" y="1934858"/>
            <a:ext cx="9077331" cy="1174973"/>
            <a:chOff x="227726" y="578148"/>
            <a:chExt cx="9077331" cy="950777"/>
          </a:xfrm>
        </p:grpSpPr>
        <p:grpSp>
          <p:nvGrpSpPr>
            <p:cNvPr id="28" name="Groupe 27"/>
            <p:cNvGrpSpPr/>
            <p:nvPr/>
          </p:nvGrpSpPr>
          <p:grpSpPr>
            <a:xfrm>
              <a:off x="227726" y="973183"/>
              <a:ext cx="9077331" cy="555742"/>
              <a:chOff x="-1376033" y="958895"/>
              <a:chExt cx="9077331" cy="555742"/>
            </a:xfrm>
          </p:grpSpPr>
          <p:sp>
            <p:nvSpPr>
              <p:cNvPr id="39" name="Pentagone 38"/>
              <p:cNvSpPr/>
              <p:nvPr/>
            </p:nvSpPr>
            <p:spPr>
              <a:xfrm>
                <a:off x="1187269" y="968375"/>
                <a:ext cx="1046032" cy="500932"/>
              </a:xfrm>
              <a:prstGeom prst="homePlate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Chevron 39"/>
              <p:cNvSpPr/>
              <p:nvPr/>
            </p:nvSpPr>
            <p:spPr>
              <a:xfrm>
                <a:off x="2071376" y="968375"/>
                <a:ext cx="1353689" cy="500932"/>
              </a:xfrm>
              <a:prstGeom prst="chevron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lumMod val="100000"/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Chevron 40"/>
              <p:cNvSpPr/>
              <p:nvPr/>
            </p:nvSpPr>
            <p:spPr>
              <a:xfrm>
                <a:off x="3241540" y="968375"/>
                <a:ext cx="1529697" cy="500932"/>
              </a:xfrm>
              <a:prstGeom prst="chevron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lumMod val="100000"/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Chevron 41"/>
              <p:cNvSpPr/>
              <p:nvPr/>
            </p:nvSpPr>
            <p:spPr>
              <a:xfrm>
                <a:off x="4616867" y="968375"/>
                <a:ext cx="1595478" cy="500932"/>
              </a:xfrm>
              <a:prstGeom prst="chevron">
                <a:avLst/>
              </a:prstGeom>
              <a:gradFill flip="none"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  <a:lumMod val="100000"/>
                      <a:alpha val="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-1376033" y="963657"/>
                <a:ext cx="1439097" cy="50093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5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44" name="Groupe 43"/>
              <p:cNvGrpSpPr/>
              <p:nvPr/>
            </p:nvGrpSpPr>
            <p:grpSpPr>
              <a:xfrm>
                <a:off x="6064455" y="958895"/>
                <a:ext cx="1636843" cy="555742"/>
                <a:chOff x="-684007" y="2599415"/>
                <a:chExt cx="1636843" cy="555742"/>
              </a:xfrm>
            </p:grpSpPr>
            <p:sp>
              <p:nvSpPr>
                <p:cNvPr id="45" name="Chevron 44"/>
                <p:cNvSpPr/>
                <p:nvPr/>
              </p:nvSpPr>
              <p:spPr>
                <a:xfrm>
                  <a:off x="-684007" y="2612532"/>
                  <a:ext cx="1570163" cy="500932"/>
                </a:xfrm>
                <a:prstGeom prst="chevron">
                  <a:avLst/>
                </a:prstGeom>
                <a:gradFill flip="none"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  <a:lumMod val="100000"/>
                        <a:alpha val="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0" scaled="1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6" name="Connecteur droit 45"/>
                <p:cNvCxnSpPr/>
                <p:nvPr/>
              </p:nvCxnSpPr>
              <p:spPr>
                <a:xfrm>
                  <a:off x="578236" y="2606558"/>
                  <a:ext cx="0" cy="506906"/>
                </a:xfrm>
                <a:prstGeom prst="line">
                  <a:avLst/>
                </a:prstGeom>
                <a:ln w="952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Rectangle 46"/>
                <p:cNvSpPr/>
                <p:nvPr/>
              </p:nvSpPr>
              <p:spPr>
                <a:xfrm>
                  <a:off x="583390" y="2599415"/>
                  <a:ext cx="369446" cy="55574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29" name="Line 40"/>
            <p:cNvSpPr>
              <a:spLocks noChangeShapeType="1"/>
            </p:cNvSpPr>
            <p:nvPr/>
          </p:nvSpPr>
          <p:spPr bwMode="auto">
            <a:xfrm>
              <a:off x="2791027" y="596156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40"/>
            <p:cNvSpPr>
              <a:spLocks noChangeShapeType="1"/>
            </p:cNvSpPr>
            <p:nvPr/>
          </p:nvSpPr>
          <p:spPr bwMode="auto">
            <a:xfrm>
              <a:off x="4688707" y="887680"/>
              <a:ext cx="0" cy="7044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Line 40"/>
            <p:cNvSpPr>
              <a:spLocks noChangeShapeType="1"/>
            </p:cNvSpPr>
            <p:nvPr/>
          </p:nvSpPr>
          <p:spPr bwMode="auto">
            <a:xfrm>
              <a:off x="7522681" y="887680"/>
              <a:ext cx="0" cy="704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Line 40"/>
            <p:cNvSpPr>
              <a:spLocks noChangeShapeType="1"/>
            </p:cNvSpPr>
            <p:nvPr/>
          </p:nvSpPr>
          <p:spPr bwMode="auto">
            <a:xfrm>
              <a:off x="4870990" y="887680"/>
              <a:ext cx="0" cy="70449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Line 40"/>
            <p:cNvSpPr>
              <a:spLocks noChangeShapeType="1"/>
            </p:cNvSpPr>
            <p:nvPr/>
          </p:nvSpPr>
          <p:spPr bwMode="auto">
            <a:xfrm>
              <a:off x="2672356" y="596156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Line 40"/>
            <p:cNvSpPr>
              <a:spLocks noChangeShapeType="1"/>
            </p:cNvSpPr>
            <p:nvPr/>
          </p:nvSpPr>
          <p:spPr bwMode="auto">
            <a:xfrm>
              <a:off x="1774144" y="596156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Line 40"/>
            <p:cNvSpPr>
              <a:spLocks noChangeShapeType="1"/>
            </p:cNvSpPr>
            <p:nvPr/>
          </p:nvSpPr>
          <p:spPr bwMode="auto">
            <a:xfrm>
              <a:off x="7665468" y="887680"/>
              <a:ext cx="0" cy="7045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Line 40"/>
            <p:cNvSpPr>
              <a:spLocks noChangeShapeType="1"/>
            </p:cNvSpPr>
            <p:nvPr/>
          </p:nvSpPr>
          <p:spPr bwMode="auto">
            <a:xfrm>
              <a:off x="8932471" y="596156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1392" y="578148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Line 40"/>
            <p:cNvSpPr>
              <a:spLocks noChangeShapeType="1"/>
            </p:cNvSpPr>
            <p:nvPr/>
          </p:nvSpPr>
          <p:spPr bwMode="auto">
            <a:xfrm>
              <a:off x="1664360" y="596156"/>
              <a:ext cx="0" cy="36197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869744" y="1903085"/>
            <a:ext cx="74581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Avant - projet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751961" y="2429551"/>
            <a:ext cx="911746" cy="61905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0" name="Connecteur droit avec flèche 49"/>
          <p:cNvCxnSpPr>
            <a:stCxn id="29" idx="0"/>
            <a:endCxn id="36" idx="0"/>
          </p:cNvCxnSpPr>
          <p:nvPr/>
        </p:nvCxnSpPr>
        <p:spPr>
          <a:xfrm>
            <a:off x="2782377" y="1957113"/>
            <a:ext cx="6141444" cy="0"/>
          </a:xfrm>
          <a:prstGeom prst="straightConnector1">
            <a:avLst/>
          </a:prstGeom>
          <a:ln w="9525">
            <a:prstDash val="dash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292164" y="1847428"/>
            <a:ext cx="1032200" cy="2769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Projet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Connecteur droit avec flèche 51"/>
          <p:cNvCxnSpPr/>
          <p:nvPr/>
        </p:nvCxnSpPr>
        <p:spPr>
          <a:xfrm flipV="1">
            <a:off x="2773805" y="2232610"/>
            <a:ext cx="1915030" cy="1552"/>
          </a:xfrm>
          <a:prstGeom prst="straightConnector1">
            <a:avLst/>
          </a:prstGeom>
          <a:ln w="9525">
            <a:prstDash val="dash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3190694" y="2095663"/>
            <a:ext cx="1202971" cy="2769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Démarrage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7836941" y="2095663"/>
            <a:ext cx="770926" cy="2769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Clôture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Connecteur droit avec flèche 54"/>
          <p:cNvCxnSpPr/>
          <p:nvPr/>
        </p:nvCxnSpPr>
        <p:spPr>
          <a:xfrm>
            <a:off x="4860459" y="2232610"/>
            <a:ext cx="2653572" cy="1552"/>
          </a:xfrm>
          <a:prstGeom prst="straightConnector1">
            <a:avLst/>
          </a:prstGeom>
          <a:ln w="9525">
            <a:prstDash val="dash"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5734822" y="2094111"/>
            <a:ext cx="1310667" cy="2769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Réalisation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265064" y="2532545"/>
            <a:ext cx="133001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de veille et d’exploration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1715516" y="2517974"/>
            <a:ext cx="101634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1 Sélection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2751907" y="2535605"/>
            <a:ext cx="101634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2 Définition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3930911" y="2448144"/>
            <a:ext cx="104583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3 Conception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5160650" y="2535605"/>
            <a:ext cx="104583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4 Réalisation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6442627" y="2529606"/>
            <a:ext cx="116403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Phase 5 Exploitation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7825164" y="2512049"/>
            <a:ext cx="116403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Bilan et capitalisation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219076" y="3521045"/>
            <a:ext cx="1401160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Mots-clefs : </a:t>
            </a:r>
          </a:p>
          <a:p>
            <a:pPr algn="ctr"/>
            <a:endParaRPr lang="fr-FR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innovation, créativité, environnement, acteurs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, besoin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contextualisation, 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usages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1658173" y="3527410"/>
            <a:ext cx="1059658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Mots-clefs : </a:t>
            </a:r>
          </a:p>
          <a:p>
            <a:pPr algn="ctr"/>
            <a:endParaRPr lang="fr-FR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opportunité (faisabilité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, viabilité, 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désirabilité), risque 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à faire 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(ou pas)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3848258" y="3528144"/>
            <a:ext cx="1081200" cy="1446550"/>
          </a:xfrm>
          <a:prstGeom prst="rect">
            <a:avLst/>
          </a:prstGeom>
          <a:solidFill>
            <a:srgbClr val="FFCD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Mots-clefs : </a:t>
            </a:r>
          </a:p>
          <a:p>
            <a:pPr algn="ctr"/>
            <a:endParaRPr lang="fr-FR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structuration des tâches, budget, planning</a:t>
            </a:r>
          </a:p>
          <a:p>
            <a:pPr algn="ctr"/>
            <a:endParaRPr lang="fr-FR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5058273" y="3527410"/>
            <a:ext cx="2601291" cy="1446550"/>
          </a:xfrm>
          <a:prstGeom prst="rect">
            <a:avLst/>
          </a:prstGeom>
          <a:solidFill>
            <a:srgbClr val="FFCD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Mots-clefs : </a:t>
            </a:r>
          </a:p>
          <a:p>
            <a:pPr algn="ctr"/>
            <a:endParaRPr lang="fr-FR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avancement, revues de projet, dérives et aléas, pilotage</a:t>
            </a:r>
          </a:p>
          <a:p>
            <a:pPr algn="ctr"/>
            <a:endParaRPr lang="fr-FR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7816978" y="3521045"/>
            <a:ext cx="1039157" cy="1446550"/>
          </a:xfrm>
          <a:prstGeom prst="rect">
            <a:avLst/>
          </a:prstGeom>
          <a:solidFill>
            <a:srgbClr val="FFCD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Mots-clefs : </a:t>
            </a:r>
          </a:p>
          <a:p>
            <a:pPr algn="ctr"/>
            <a:endParaRPr lang="fr-FR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rapport final, retour d’expérience</a:t>
            </a:r>
          </a:p>
          <a:p>
            <a:pPr algn="ctr"/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AutoShape 44"/>
          <p:cNvSpPr>
            <a:spLocks noChangeArrowheads="1"/>
          </p:cNvSpPr>
          <p:nvPr/>
        </p:nvSpPr>
        <p:spPr bwMode="auto">
          <a:xfrm>
            <a:off x="6023071" y="3140232"/>
            <a:ext cx="211989" cy="229739"/>
          </a:xfrm>
          <a:prstGeom prst="diamond">
            <a:avLst/>
          </a:prstGeom>
          <a:solidFill>
            <a:srgbClr val="CC0000"/>
          </a:solidFill>
          <a:ln w="1905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fr-FR" sz="160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71" name="AutoShape 44"/>
          <p:cNvSpPr>
            <a:spLocks noChangeArrowheads="1"/>
          </p:cNvSpPr>
          <p:nvPr/>
        </p:nvSpPr>
        <p:spPr bwMode="auto">
          <a:xfrm>
            <a:off x="2646632" y="3140232"/>
            <a:ext cx="211989" cy="229739"/>
          </a:xfrm>
          <a:prstGeom prst="diamond">
            <a:avLst/>
          </a:prstGeom>
          <a:solidFill>
            <a:srgbClr val="CC0000"/>
          </a:solidFill>
          <a:ln w="1905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fr-FR" sz="160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72" name="AutoShape 44"/>
          <p:cNvSpPr>
            <a:spLocks noChangeArrowheads="1"/>
          </p:cNvSpPr>
          <p:nvPr/>
        </p:nvSpPr>
        <p:spPr bwMode="auto">
          <a:xfrm>
            <a:off x="3453855" y="3140232"/>
            <a:ext cx="211989" cy="229739"/>
          </a:xfrm>
          <a:prstGeom prst="diamond">
            <a:avLst/>
          </a:prstGeom>
          <a:solidFill>
            <a:srgbClr val="CC0000"/>
          </a:solidFill>
          <a:ln w="1905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fr-FR" sz="160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73" name="AutoShape 44"/>
          <p:cNvSpPr>
            <a:spLocks noChangeArrowheads="1"/>
          </p:cNvSpPr>
          <p:nvPr/>
        </p:nvSpPr>
        <p:spPr bwMode="auto">
          <a:xfrm>
            <a:off x="4642591" y="3140232"/>
            <a:ext cx="211989" cy="229739"/>
          </a:xfrm>
          <a:prstGeom prst="diamond">
            <a:avLst/>
          </a:prstGeom>
          <a:solidFill>
            <a:srgbClr val="CC0000"/>
          </a:solidFill>
          <a:ln w="19050">
            <a:solidFill>
              <a:srgbClr val="FF33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fr-FR" sz="1600">
              <a:latin typeface="Arial" panose="020B0604020202020204" pitchFamily="34" charset="0"/>
              <a:cs typeface="Arial" pitchFamily="34" charset="0"/>
            </a:endParaRPr>
          </a:p>
        </p:txBody>
      </p:sp>
      <p:cxnSp>
        <p:nvCxnSpPr>
          <p:cNvPr id="74" name="Connecteur droit 73"/>
          <p:cNvCxnSpPr>
            <a:stCxn id="64" idx="0"/>
            <a:endCxn id="43" idx="2"/>
          </p:cNvCxnSpPr>
          <p:nvPr/>
        </p:nvCxnSpPr>
        <p:spPr>
          <a:xfrm flipV="1">
            <a:off x="919656" y="3047983"/>
            <a:ext cx="18969" cy="473062"/>
          </a:xfrm>
          <a:prstGeom prst="line">
            <a:avLst/>
          </a:prstGeom>
          <a:ln w="9525">
            <a:solidFill>
              <a:schemeClr val="accent5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flipV="1">
            <a:off x="2192724" y="3058308"/>
            <a:ext cx="0" cy="469836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V="1">
            <a:off x="3150631" y="3058575"/>
            <a:ext cx="0" cy="462470"/>
          </a:xfrm>
          <a:prstGeom prst="line">
            <a:avLst/>
          </a:prstGeom>
          <a:ln w="9525">
            <a:solidFill>
              <a:srgbClr val="FF89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flipV="1">
            <a:off x="4295941" y="3064639"/>
            <a:ext cx="0" cy="467232"/>
          </a:xfrm>
          <a:prstGeom prst="line">
            <a:avLst/>
          </a:prstGeom>
          <a:ln w="9525">
            <a:solidFill>
              <a:srgbClr val="FF89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/>
          <p:nvPr/>
        </p:nvCxnSpPr>
        <p:spPr>
          <a:xfrm flipV="1">
            <a:off x="5606425" y="3062228"/>
            <a:ext cx="0" cy="467232"/>
          </a:xfrm>
          <a:prstGeom prst="line">
            <a:avLst/>
          </a:prstGeom>
          <a:ln w="9525">
            <a:solidFill>
              <a:srgbClr val="FF89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V="1">
            <a:off x="6927222" y="3058307"/>
            <a:ext cx="0" cy="467232"/>
          </a:xfrm>
          <a:prstGeom prst="line">
            <a:avLst/>
          </a:prstGeom>
          <a:ln w="9525">
            <a:solidFill>
              <a:srgbClr val="FF89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 flipV="1">
            <a:off x="8336556" y="3062258"/>
            <a:ext cx="0" cy="467232"/>
          </a:xfrm>
          <a:prstGeom prst="line">
            <a:avLst/>
          </a:prstGeom>
          <a:ln w="9525">
            <a:solidFill>
              <a:srgbClr val="FF89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V="1">
            <a:off x="2752626" y="3370730"/>
            <a:ext cx="0" cy="1808806"/>
          </a:xfrm>
          <a:prstGeom prst="line">
            <a:avLst/>
          </a:prstGeom>
          <a:ln w="9525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ZoneTexte 81"/>
          <p:cNvSpPr txBox="1"/>
          <p:nvPr/>
        </p:nvSpPr>
        <p:spPr>
          <a:xfrm>
            <a:off x="3889506" y="2814231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(du projet)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52135" y="6412007"/>
            <a:ext cx="2133600" cy="365125"/>
          </a:xfrm>
        </p:spPr>
        <p:txBody>
          <a:bodyPr/>
          <a:lstStyle/>
          <a:p>
            <a:pPr>
              <a:defRPr/>
            </a:pPr>
            <a:fld id="{077291A8-B9F5-8D40-963D-1C2AE6212483}" type="slidenum">
              <a:rPr 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73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e 87"/>
          <p:cNvGrpSpPr/>
          <p:nvPr/>
        </p:nvGrpSpPr>
        <p:grpSpPr>
          <a:xfrm>
            <a:off x="2628963" y="926435"/>
            <a:ext cx="1159913" cy="361517"/>
            <a:chOff x="1403648" y="5824437"/>
            <a:chExt cx="1159913" cy="361517"/>
          </a:xfrm>
        </p:grpSpPr>
        <p:pic>
          <p:nvPicPr>
            <p:cNvPr id="89" name="Picture 3" descr="C:\Users\Laurent\Desktop\my_MSStc1\lion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9692" y="5824437"/>
              <a:ext cx="367825" cy="3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3" descr="C:\Users\Laurent\Desktop\my_MSStc1\lion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5824437"/>
              <a:ext cx="367825" cy="3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Picture 3" descr="C:\Users\Laurent\Desktop\my_MSStc1\lion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24437"/>
              <a:ext cx="367825" cy="3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4" name="ZoneTexte 83"/>
          <p:cNvSpPr txBox="1"/>
          <p:nvPr/>
        </p:nvSpPr>
        <p:spPr>
          <a:xfrm>
            <a:off x="2782378" y="3527410"/>
            <a:ext cx="987418" cy="1446550"/>
          </a:xfrm>
          <a:prstGeom prst="rect">
            <a:avLst/>
          </a:prstGeom>
          <a:solidFill>
            <a:srgbClr val="FFCD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Mots-clefs : </a:t>
            </a:r>
          </a:p>
          <a:p>
            <a:pPr algn="ctr"/>
            <a:endParaRPr lang="fr-FR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fiche de lancement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, objectifs 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fr-FR" sz="1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CdCf</a:t>
            </a:r>
            <a:r>
              <a:rPr lang="fr-F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70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63040" y="5931673"/>
            <a:ext cx="4866198" cy="381663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solidFill>
              <a:schemeClr val="bg1"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326012" y="1077487"/>
            <a:ext cx="8817988" cy="52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endParaRPr lang="fr-FR" altLang="fr-FR" sz="1200" b="1" dirty="0" smtClean="0">
              <a:latin typeface="Arial" charset="0"/>
            </a:endParaRPr>
          </a:p>
          <a:p>
            <a:pPr marL="171450" indent="-171450" algn="just" eaLnBrk="1" hangingPunct="1">
              <a:spcBef>
                <a:spcPct val="50000"/>
              </a:spcBef>
            </a:pPr>
            <a:r>
              <a:rPr lang="fr-FR" altLang="fr-FR" sz="1200" b="1" dirty="0" smtClean="0">
                <a:latin typeface="Arial" charset="0"/>
              </a:rPr>
              <a:t>Cours de Gestion de Projet, R. Bachelet, Ecole Centrale de Lille </a:t>
            </a:r>
            <a:r>
              <a:rPr lang="fr-FR" altLang="fr-FR" sz="1200" b="1" dirty="0">
                <a:latin typeface="Arial" charset="0"/>
                <a:hlinkClick r:id="rId2"/>
              </a:rPr>
              <a:t>http://</a:t>
            </a:r>
            <a:r>
              <a:rPr lang="fr-FR" altLang="fr-FR" sz="1200" b="1" dirty="0" smtClean="0">
                <a:latin typeface="Arial" charset="0"/>
                <a:hlinkClick r:id="rId2"/>
              </a:rPr>
              <a:t>rb.ec-lille.fr/gestion_projet.htm</a:t>
            </a:r>
            <a:r>
              <a:rPr lang="fr-FR" altLang="fr-FR" sz="1200" b="1" dirty="0" smtClean="0">
                <a:latin typeface="Arial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	MOOC : INSCRIPTION EN LIGNE TRES VITE (démarrage 1ere session le 25/09) </a:t>
            </a:r>
            <a:r>
              <a:rPr lang="fr-FR" altLang="fr-FR" sz="1200" b="1" dirty="0">
                <a:latin typeface="Arial" charset="0"/>
              </a:rPr>
              <a:t>! </a:t>
            </a:r>
            <a:r>
              <a:rPr lang="fr-FR" altLang="fr-FR" sz="1200" b="1" dirty="0">
                <a:latin typeface="Arial" charset="0"/>
                <a:hlinkClick r:id="rId3"/>
              </a:rPr>
              <a:t>http://gestiondeprojet.pm</a:t>
            </a:r>
            <a:r>
              <a:rPr lang="fr-FR" altLang="fr-FR" sz="1200" b="1" dirty="0" smtClean="0">
                <a:latin typeface="Arial" charset="0"/>
                <a:hlinkClick r:id="rId3"/>
              </a:rPr>
              <a:t>/</a:t>
            </a:r>
            <a:r>
              <a:rPr lang="fr-FR" altLang="fr-FR" sz="1200" b="1" dirty="0" smtClean="0">
                <a:latin typeface="Arial" charset="0"/>
              </a:rPr>
              <a:t> </a:t>
            </a:r>
          </a:p>
          <a:p>
            <a:pPr marL="171450" indent="-171450" algn="just" eaLnBrk="1" hangingPunct="1">
              <a:spcBef>
                <a:spcPct val="50000"/>
              </a:spcBef>
            </a:pPr>
            <a:endParaRPr lang="fr-FR" altLang="fr-FR" sz="900" b="1" dirty="0" smtClean="0">
              <a:latin typeface="Arial" charset="0"/>
            </a:endParaRPr>
          </a:p>
          <a:p>
            <a:pPr marL="171450" indent="-171450" algn="just" eaLnBrk="1" hangingPunct="1">
              <a:spcBef>
                <a:spcPct val="50000"/>
              </a:spcBef>
            </a:pPr>
            <a:r>
              <a:rPr lang="fr-FR" altLang="fr-FR" sz="1200" b="1" dirty="0" smtClean="0">
                <a:latin typeface="Arial" charset="0"/>
              </a:rPr>
              <a:t>S. </a:t>
            </a:r>
            <a:r>
              <a:rPr lang="fr-FR" altLang="fr-FR" sz="1200" b="1" dirty="0" err="1" smtClean="0">
                <a:latin typeface="Arial" charset="0"/>
              </a:rPr>
              <a:t>Fernez</a:t>
            </a:r>
            <a:r>
              <a:rPr lang="fr-FR" altLang="fr-FR" sz="1200" b="1" dirty="0" smtClean="0">
                <a:latin typeface="Arial" charset="0"/>
              </a:rPr>
              <a:t>-Walch, F. </a:t>
            </a:r>
            <a:r>
              <a:rPr lang="fr-FR" altLang="fr-FR" sz="1200" b="1" dirty="0" err="1" smtClean="0">
                <a:latin typeface="Arial" charset="0"/>
              </a:rPr>
              <a:t>Romon</a:t>
            </a:r>
            <a:r>
              <a:rPr lang="fr-FR" altLang="fr-FR" sz="1200" b="1" dirty="0" smtClean="0">
                <a:latin typeface="Arial" charset="0"/>
              </a:rPr>
              <a:t>. Management de l’innovation. De la stratégie aux projets, 3</a:t>
            </a:r>
            <a:r>
              <a:rPr lang="fr-FR" altLang="fr-FR" sz="1200" b="1" baseline="30000" dirty="0" smtClean="0">
                <a:latin typeface="Arial" charset="0"/>
              </a:rPr>
              <a:t>e</a:t>
            </a:r>
            <a:r>
              <a:rPr lang="fr-FR" altLang="fr-FR" sz="1200" b="1" dirty="0" smtClean="0">
                <a:latin typeface="Arial" charset="0"/>
              </a:rPr>
              <a:t> édition. Vuibert 2013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	LIRE LA 3</a:t>
            </a:r>
            <a:r>
              <a:rPr lang="fr-FR" altLang="fr-FR" sz="1200" b="1" baseline="30000" dirty="0" smtClean="0">
                <a:latin typeface="Arial" charset="0"/>
              </a:rPr>
              <a:t>e</a:t>
            </a:r>
            <a:r>
              <a:rPr lang="fr-FR" altLang="fr-FR" sz="1200" b="1" dirty="0" smtClean="0">
                <a:latin typeface="Arial" charset="0"/>
              </a:rPr>
              <a:t> PARTIE EN LIGNE sur  </a:t>
            </a:r>
            <a:r>
              <a:rPr lang="fr-FR" altLang="fr-FR" sz="1200" b="1" dirty="0" err="1" smtClean="0">
                <a:latin typeface="Arial" charset="0"/>
              </a:rPr>
              <a:t>ScholarVox</a:t>
            </a:r>
            <a:r>
              <a:rPr lang="fr-FR" altLang="fr-FR" sz="1200" b="1" dirty="0">
                <a:latin typeface="Arial" charset="0"/>
              </a:rPr>
              <a:t> : </a:t>
            </a:r>
            <a:r>
              <a:rPr lang="fr-FR" altLang="fr-FR" sz="1200" b="1" dirty="0">
                <a:latin typeface="Arial" charset="0"/>
                <a:hlinkClick r:id="rId4"/>
              </a:rPr>
              <a:t>http://</a:t>
            </a:r>
            <a:r>
              <a:rPr lang="fr-FR" altLang="fr-FR" sz="1200" b="1" dirty="0" smtClean="0">
                <a:latin typeface="Arial" charset="0"/>
                <a:hlinkClick r:id="rId4"/>
              </a:rPr>
              <a:t>unr-ra.scholarvox.com/reader/local/docid/88816323/page/1</a:t>
            </a:r>
            <a:r>
              <a:rPr lang="fr-FR" altLang="fr-FR" sz="1200" b="1" dirty="0" smtClean="0">
                <a:latin typeface="Arial" charset="0"/>
              </a:rPr>
              <a:t> </a:t>
            </a:r>
            <a:endParaRPr lang="fr-FR" altLang="fr-FR" sz="1200" b="1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fr-FR" altLang="fr-FR" sz="1200" b="1" dirty="0" smtClean="0">
                <a:latin typeface="Arial" charset="0"/>
              </a:rPr>
              <a:t> </a:t>
            </a:r>
            <a:endParaRPr lang="fr-FR" altLang="fr-FR" sz="1200" b="1" dirty="0">
              <a:latin typeface="Arial" charset="0"/>
            </a:endParaRPr>
          </a:p>
          <a:p>
            <a:pPr marL="171450" indent="-171450" algn="just" eaLnBrk="1" hangingPunct="1">
              <a:spcBef>
                <a:spcPct val="50000"/>
              </a:spcBef>
            </a:pPr>
            <a:endParaRPr lang="fr-FR" altLang="fr-FR" sz="1200" b="1" dirty="0" smtClean="0">
              <a:latin typeface="Arial" charset="0"/>
            </a:endParaRPr>
          </a:p>
          <a:p>
            <a:pPr marL="171450" indent="-171450" algn="just" eaLnBrk="1" hangingPunct="1">
              <a:spcBef>
                <a:spcPct val="50000"/>
              </a:spcBef>
            </a:pPr>
            <a:endParaRPr lang="fr-FR" altLang="fr-FR" sz="1200" b="1" dirty="0">
              <a:latin typeface="Arial" charset="0"/>
            </a:endParaRPr>
          </a:p>
          <a:p>
            <a:pPr marL="171450" indent="-171450" algn="just" eaLnBrk="1" hangingPunct="1">
              <a:spcBef>
                <a:spcPct val="50000"/>
              </a:spcBef>
            </a:pPr>
            <a:endParaRPr lang="fr-FR" altLang="fr-FR" sz="1200" b="1" dirty="0" smtClean="0">
              <a:latin typeface="Arial" charset="0"/>
            </a:endParaRPr>
          </a:p>
          <a:p>
            <a:pPr marL="171450" indent="-171450" algn="just" eaLnBrk="1" hangingPunct="1">
              <a:spcBef>
                <a:spcPct val="50000"/>
              </a:spcBef>
            </a:pPr>
            <a:endParaRPr lang="fr-FR" altLang="fr-FR" sz="1200" b="1" dirty="0">
              <a:latin typeface="Arial" charset="0"/>
            </a:endParaRPr>
          </a:p>
          <a:p>
            <a:pPr marL="171450" indent="-171450" algn="just" eaLnBrk="1" hangingPunct="1">
              <a:spcBef>
                <a:spcPct val="50000"/>
              </a:spcBef>
            </a:pPr>
            <a:endParaRPr lang="fr-FR" altLang="fr-FR" sz="1200" b="1" dirty="0" smtClean="0">
              <a:latin typeface="Arial" charset="0"/>
            </a:endParaRPr>
          </a:p>
          <a:p>
            <a:pPr marL="171450" indent="-171450" algn="just" eaLnBrk="1" hangingPunct="1">
              <a:spcBef>
                <a:spcPct val="50000"/>
              </a:spcBef>
            </a:pPr>
            <a:endParaRPr lang="fr-FR" altLang="fr-FR" sz="1200" b="1" dirty="0">
              <a:latin typeface="Arial" charset="0"/>
            </a:endParaRPr>
          </a:p>
          <a:p>
            <a:pPr marL="171450" indent="-171450" algn="just" eaLnBrk="1" hangingPunct="1">
              <a:spcBef>
                <a:spcPct val="50000"/>
              </a:spcBef>
            </a:pPr>
            <a:endParaRPr lang="fr-FR" altLang="fr-FR" sz="1200" b="1" dirty="0" smtClean="0">
              <a:latin typeface="Arial" charset="0"/>
            </a:endParaRPr>
          </a:p>
          <a:p>
            <a:pPr algn="just" eaLnBrk="1" hangingPunct="1">
              <a:spcBef>
                <a:spcPct val="50000"/>
              </a:spcBef>
              <a:buNone/>
            </a:pPr>
            <a:endParaRPr lang="fr-FR" altLang="fr-FR" sz="1200" b="1" dirty="0" smtClean="0">
              <a:latin typeface="Arial" charset="0"/>
            </a:endParaRPr>
          </a:p>
          <a:p>
            <a:pPr marL="171450" indent="-171450" algn="just" eaLnBrk="1" hangingPunct="1">
              <a:spcBef>
                <a:spcPct val="50000"/>
              </a:spcBef>
            </a:pPr>
            <a:endParaRPr lang="fr-FR" altLang="fr-FR" sz="1200" b="1" dirty="0">
              <a:latin typeface="Arial" charset="0"/>
            </a:endParaRPr>
          </a:p>
          <a:p>
            <a:pPr marL="171450" indent="-171450" algn="just" eaLnBrk="1" hangingPunct="1">
              <a:spcBef>
                <a:spcPct val="50000"/>
              </a:spcBef>
            </a:pPr>
            <a:r>
              <a:rPr lang="fr-FR" altLang="fr-FR" sz="2000" b="1" dirty="0" smtClean="0">
                <a:latin typeface="Arial" charset="0"/>
              </a:rPr>
              <a:t>Et bientôt de nouveaux Cafés des Projets !</a:t>
            </a:r>
          </a:p>
          <a:p>
            <a:pPr marL="171450" indent="-171450" algn="just" eaLnBrk="1" hangingPunct="1">
              <a:spcBef>
                <a:spcPct val="50000"/>
              </a:spcBef>
            </a:pPr>
            <a:r>
              <a:rPr lang="fr-FR" altLang="fr-FR" sz="2000" b="1" dirty="0" smtClean="0">
                <a:latin typeface="Arial" charset="0"/>
              </a:rPr>
              <a:t>Planning et infos sur </a:t>
            </a:r>
            <a:r>
              <a:rPr lang="fr-FR" altLang="fr-FR" sz="2000" b="1" dirty="0" smtClean="0">
                <a:latin typeface="Arial" charset="0"/>
                <a:hlinkClick r:id="rId5"/>
              </a:rPr>
              <a:t>projets.ec-lyon.fr</a:t>
            </a:r>
            <a:r>
              <a:rPr lang="fr-FR" altLang="fr-FR" sz="2000" b="1" dirty="0" smtClean="0">
                <a:latin typeface="Arial" charset="0"/>
              </a:rPr>
              <a:t> </a:t>
            </a:r>
            <a:endParaRPr lang="fr-FR" altLang="fr-FR" sz="1200" b="1" dirty="0">
              <a:latin typeface="Arial" charset="0"/>
            </a:endParaRPr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2440359" y="67735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440359" y="341368"/>
            <a:ext cx="65305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Pour aller plus loin</a:t>
            </a:r>
            <a:endParaRPr lang="fr-FR" altLang="fr-FR" sz="20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>
            <a:off x="2440358" y="75514"/>
            <a:ext cx="0" cy="943662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2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343" y="2887974"/>
            <a:ext cx="1410371" cy="221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04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263" y="1471614"/>
            <a:ext cx="8497887" cy="481072"/>
          </a:xfrm>
        </p:spPr>
        <p:txBody>
          <a:bodyPr rtlCol="0">
            <a:normAutofit/>
          </a:bodyPr>
          <a:lstStyle/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Définitions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2440359" y="67735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440358" y="341368"/>
            <a:ext cx="65305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A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Principes généraux du management de 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40359" y="770621"/>
            <a:ext cx="65893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A</a:t>
            </a: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.1 Qu’est-ce qu’un projet ?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2440359" y="1101507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42925" y="1866960"/>
            <a:ext cx="8277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fr-FR" altLang="fr-FR" sz="1200" b="1" dirty="0">
                <a:latin typeface="Arial" charset="0"/>
              </a:rPr>
              <a:t> « Un projet est un processus </a:t>
            </a:r>
            <a:r>
              <a:rPr lang="fr-FR" altLang="fr-FR" sz="1200" b="1" dirty="0">
                <a:solidFill>
                  <a:srgbClr val="FF0000"/>
                </a:solidFill>
                <a:latin typeface="Arial" charset="0"/>
              </a:rPr>
              <a:t>unique</a:t>
            </a:r>
            <a:r>
              <a:rPr lang="fr-FR" altLang="fr-FR" sz="1200" b="1" dirty="0">
                <a:latin typeface="Arial" charset="0"/>
              </a:rPr>
              <a:t> </a:t>
            </a:r>
            <a:r>
              <a:rPr lang="fr-FR" altLang="fr-FR" sz="1200" b="1" dirty="0" smtClean="0">
                <a:latin typeface="Arial" charset="0"/>
              </a:rPr>
              <a:t>(</a:t>
            </a:r>
            <a:r>
              <a:rPr lang="fr-FR" altLang="fr-FR" sz="1200" b="1" dirty="0" smtClean="0">
                <a:latin typeface="Arial" charset="0"/>
              </a:rPr>
              <a:t>…), </a:t>
            </a:r>
            <a:r>
              <a:rPr lang="fr-FR" altLang="fr-FR" sz="1200" b="1" dirty="0">
                <a:latin typeface="Arial" charset="0"/>
              </a:rPr>
              <a:t>comportant des </a:t>
            </a:r>
            <a:r>
              <a:rPr lang="fr-FR" altLang="fr-FR" sz="1200" b="1" dirty="0">
                <a:solidFill>
                  <a:srgbClr val="0070C0"/>
                </a:solidFill>
                <a:latin typeface="Arial" charset="0"/>
              </a:rPr>
              <a:t>dates de début et de fin</a:t>
            </a:r>
            <a:r>
              <a:rPr lang="fr-FR" altLang="fr-FR" sz="1200" b="1" dirty="0">
                <a:latin typeface="Arial" charset="0"/>
              </a:rPr>
              <a:t>, entrepris dans le but d'atteindre un </a:t>
            </a:r>
            <a:r>
              <a:rPr lang="fr-FR" altLang="fr-FR" sz="1200" b="1" dirty="0">
                <a:solidFill>
                  <a:srgbClr val="FF0000"/>
                </a:solidFill>
                <a:latin typeface="Arial" charset="0"/>
              </a:rPr>
              <a:t>objectif conforme à des exigences spécifiques</a:t>
            </a:r>
            <a:r>
              <a:rPr lang="fr-FR" altLang="fr-FR" sz="1200" b="1" dirty="0">
                <a:latin typeface="Arial" charset="0"/>
              </a:rPr>
              <a:t>, incluant des contraintes de </a:t>
            </a:r>
            <a:r>
              <a:rPr lang="fr-FR" altLang="fr-FR" sz="1200" b="1" dirty="0">
                <a:solidFill>
                  <a:srgbClr val="0070C0"/>
                </a:solidFill>
                <a:latin typeface="Arial" charset="0"/>
              </a:rPr>
              <a:t>délais</a:t>
            </a:r>
            <a:r>
              <a:rPr lang="fr-FR" altLang="fr-FR" sz="1200" b="1" dirty="0">
                <a:latin typeface="Arial" charset="0"/>
              </a:rPr>
              <a:t>, de </a:t>
            </a:r>
            <a:r>
              <a:rPr lang="fr-FR" altLang="fr-FR" sz="1200" b="1" dirty="0">
                <a:solidFill>
                  <a:srgbClr val="00B050"/>
                </a:solidFill>
                <a:latin typeface="Arial" charset="0"/>
              </a:rPr>
              <a:t>coûts et de ressources </a:t>
            </a:r>
            <a:r>
              <a:rPr lang="fr-FR" altLang="fr-FR" sz="1200" b="1" dirty="0">
                <a:latin typeface="Arial" charset="0"/>
              </a:rPr>
              <a:t>» (norme FD X  50-115, 2002). </a:t>
            </a:r>
            <a:endParaRPr lang="fr-FR" altLang="fr-FR" sz="1200" b="1" dirty="0" smtClean="0">
              <a:latin typeface="Arial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715018" y="2731415"/>
            <a:ext cx="4105131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fr-FR" altLang="fr-FR" sz="1200" b="1" dirty="0" smtClean="0">
                <a:latin typeface="Arial" charset="0"/>
              </a:rPr>
              <a:t> « Un </a:t>
            </a:r>
            <a:r>
              <a:rPr lang="fr-FR" altLang="fr-FR" sz="1200" b="1" dirty="0">
                <a:latin typeface="Arial" charset="0"/>
              </a:rPr>
              <a:t>projet </a:t>
            </a:r>
            <a:r>
              <a:rPr lang="fr-FR" altLang="fr-FR" sz="1200" b="1" dirty="0" smtClean="0">
                <a:latin typeface="Arial" charset="0"/>
              </a:rPr>
              <a:t>(…) implique </a:t>
            </a:r>
            <a:r>
              <a:rPr lang="fr-FR" altLang="fr-FR" sz="1200" b="1" dirty="0">
                <a:latin typeface="Arial" charset="0"/>
              </a:rPr>
              <a:t>un objectif et des actions à entreprendre avec des </a:t>
            </a:r>
            <a:r>
              <a:rPr lang="fr-FR" altLang="fr-FR" sz="1200" b="1" dirty="0">
                <a:solidFill>
                  <a:srgbClr val="00B050"/>
                </a:solidFill>
                <a:latin typeface="Arial" charset="0"/>
              </a:rPr>
              <a:t>ressources </a:t>
            </a:r>
            <a:r>
              <a:rPr lang="fr-FR" altLang="fr-FR" sz="1200" b="1" dirty="0" smtClean="0">
                <a:solidFill>
                  <a:srgbClr val="00B050"/>
                </a:solidFill>
                <a:latin typeface="Arial" charset="0"/>
              </a:rPr>
              <a:t>données</a:t>
            </a:r>
            <a:r>
              <a:rPr lang="fr-FR" altLang="fr-FR" sz="1200" b="1" dirty="0" smtClean="0">
                <a:latin typeface="Arial" charset="0"/>
              </a:rPr>
              <a:t> » </a:t>
            </a:r>
            <a:r>
              <a:rPr lang="fr-FR" altLang="fr-FR" sz="1200" b="1" dirty="0">
                <a:latin typeface="Arial" charset="0"/>
              </a:rPr>
              <a:t>(norme NF X  50-105, 1991). </a:t>
            </a:r>
            <a:endParaRPr lang="fr-FR" altLang="fr-FR" sz="1200" b="1" dirty="0" smtClean="0">
              <a:latin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fr-FR" altLang="fr-FR" sz="1200" b="1" dirty="0">
                <a:latin typeface="Arial" charset="0"/>
              </a:rPr>
              <a:t> « Système complexe (…) </a:t>
            </a:r>
            <a:r>
              <a:rPr lang="fr-FR" altLang="fr-FR" sz="1200" b="1" dirty="0">
                <a:solidFill>
                  <a:srgbClr val="00B050"/>
                </a:solidFill>
                <a:latin typeface="Arial" charset="0"/>
              </a:rPr>
              <a:t>d'intervenants, de moyens</a:t>
            </a:r>
            <a:r>
              <a:rPr lang="fr-FR" altLang="fr-FR" sz="1200" b="1" dirty="0">
                <a:latin typeface="Arial" charset="0"/>
              </a:rPr>
              <a:t> et d'actions (AFITEP,  Dictionnaire de management de projet, AFNOR éditeur, 2e éd., p. 4</a:t>
            </a:r>
            <a:r>
              <a:rPr lang="fr-FR" altLang="fr-FR" sz="1200" b="1" dirty="0" smtClean="0">
                <a:latin typeface="Arial" charset="0"/>
              </a:rPr>
              <a:t>.)</a:t>
            </a:r>
            <a:endParaRPr lang="fr-FR" altLang="fr-FR" sz="1200" b="1" dirty="0">
              <a:latin typeface="Arial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42926" y="2731415"/>
            <a:ext cx="397763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fr-FR" altLang="fr-FR" sz="1200" b="1" dirty="0" smtClean="0">
                <a:latin typeface="Arial" charset="0"/>
              </a:rPr>
              <a:t> « Un </a:t>
            </a:r>
            <a:r>
              <a:rPr lang="fr-FR" altLang="fr-FR" sz="1200" b="1" dirty="0">
                <a:latin typeface="Arial" charset="0"/>
              </a:rPr>
              <a:t>projet est </a:t>
            </a:r>
            <a:r>
              <a:rPr lang="fr-FR" altLang="fr-FR" sz="1200" b="1" dirty="0" err="1">
                <a:latin typeface="Arial" charset="0"/>
              </a:rPr>
              <a:t>déﬁni</a:t>
            </a:r>
            <a:r>
              <a:rPr lang="fr-FR" altLang="fr-FR" sz="1200" b="1" dirty="0">
                <a:latin typeface="Arial" charset="0"/>
              </a:rPr>
              <a:t> et mis en œuvre pour élaborer la </a:t>
            </a:r>
            <a:r>
              <a:rPr lang="fr-FR" altLang="fr-FR" sz="1200" b="1" dirty="0">
                <a:solidFill>
                  <a:srgbClr val="FF0000"/>
                </a:solidFill>
                <a:latin typeface="Arial" charset="0"/>
              </a:rPr>
              <a:t>réponse au besoin d'un utilisateur, d'un </a:t>
            </a:r>
            <a:r>
              <a:rPr lang="fr-FR" altLang="fr-FR" sz="1200" b="1" dirty="0" smtClean="0">
                <a:solidFill>
                  <a:srgbClr val="FF0000"/>
                </a:solidFill>
                <a:latin typeface="Arial" charset="0"/>
              </a:rPr>
              <a:t>client </a:t>
            </a:r>
            <a:r>
              <a:rPr lang="fr-FR" altLang="fr-FR" sz="1200" b="1" dirty="0">
                <a:solidFill>
                  <a:srgbClr val="FF0000"/>
                </a:solidFill>
                <a:latin typeface="Arial" charset="0"/>
              </a:rPr>
              <a:t>ou d'une </a:t>
            </a:r>
            <a:r>
              <a:rPr lang="fr-FR" altLang="fr-FR" sz="1200" b="1" dirty="0" smtClean="0">
                <a:solidFill>
                  <a:srgbClr val="FF0000"/>
                </a:solidFill>
                <a:latin typeface="Arial" charset="0"/>
              </a:rPr>
              <a:t>clientèle »</a:t>
            </a:r>
            <a:r>
              <a:rPr lang="fr-FR" altLang="fr-FR" sz="1200" b="1" dirty="0" smtClean="0">
                <a:latin typeface="Arial" charset="0"/>
              </a:rPr>
              <a:t> (</a:t>
            </a:r>
            <a:r>
              <a:rPr lang="fr-FR" altLang="fr-FR" sz="1200" b="1" dirty="0">
                <a:latin typeface="Arial" charset="0"/>
              </a:rPr>
              <a:t>norme NF X  50-105, 1991). </a:t>
            </a:r>
          </a:p>
          <a:p>
            <a:pPr algn="just">
              <a:spcBef>
                <a:spcPct val="50000"/>
              </a:spcBef>
            </a:pPr>
            <a:r>
              <a:rPr lang="fr-FR" altLang="fr-FR" sz="1200" b="1" dirty="0" smtClean="0">
                <a:latin typeface="Arial" charset="0"/>
              </a:rPr>
              <a:t> « Un </a:t>
            </a:r>
            <a:r>
              <a:rPr lang="fr-FR" altLang="fr-FR" sz="1200" b="1" dirty="0">
                <a:latin typeface="Arial" charset="0"/>
              </a:rPr>
              <a:t>projet est caractérisé par : </a:t>
            </a:r>
            <a:r>
              <a:rPr lang="fr-FR" altLang="fr-FR" sz="1200" b="1" dirty="0">
                <a:solidFill>
                  <a:srgbClr val="FF0000"/>
                </a:solidFill>
                <a:latin typeface="Arial" charset="0"/>
              </a:rPr>
              <a:t>la satisfaction d'un besoin </a:t>
            </a:r>
            <a:r>
              <a:rPr lang="fr-FR" altLang="fr-FR" sz="1200" b="1" dirty="0" err="1">
                <a:solidFill>
                  <a:srgbClr val="FF0000"/>
                </a:solidFill>
                <a:latin typeface="Arial" charset="0"/>
              </a:rPr>
              <a:t>spéciﬁque</a:t>
            </a:r>
            <a:r>
              <a:rPr lang="fr-FR" altLang="fr-FR" sz="1200" b="1" dirty="0">
                <a:solidFill>
                  <a:srgbClr val="FF0000"/>
                </a:solidFill>
                <a:latin typeface="Arial" charset="0"/>
              </a:rPr>
              <a:t>, un objectif autonome, un caractère </a:t>
            </a:r>
            <a:r>
              <a:rPr lang="fr-FR" altLang="fr-FR" sz="1200" b="1" dirty="0" smtClean="0">
                <a:solidFill>
                  <a:srgbClr val="FF0000"/>
                </a:solidFill>
                <a:latin typeface="Arial" charset="0"/>
              </a:rPr>
              <a:t>novateur</a:t>
            </a:r>
            <a:r>
              <a:rPr lang="fr-FR" altLang="fr-FR" sz="1200" b="1" dirty="0" smtClean="0">
                <a:latin typeface="Arial" charset="0"/>
              </a:rPr>
              <a:t> » </a:t>
            </a:r>
            <a:r>
              <a:rPr lang="fr-FR" altLang="fr-FR" sz="1200" b="1" dirty="0">
                <a:latin typeface="Arial" charset="0"/>
              </a:rPr>
              <a:t>(norme </a:t>
            </a:r>
            <a:r>
              <a:rPr lang="fr-FR" altLang="fr-FR" sz="1200" b="1" dirty="0" smtClean="0">
                <a:latin typeface="Arial" charset="0"/>
              </a:rPr>
              <a:t>NF X  </a:t>
            </a:r>
            <a:r>
              <a:rPr lang="fr-FR" altLang="fr-FR" sz="1200" b="1" dirty="0">
                <a:latin typeface="Arial" charset="0"/>
              </a:rPr>
              <a:t>50-105, 1991). </a:t>
            </a:r>
            <a:endParaRPr lang="fr-FR" altLang="fr-FR" sz="1200" b="1" dirty="0" smtClean="0">
              <a:latin typeface="Arial" charset="0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322263" y="4319589"/>
            <a:ext cx="8497887" cy="48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6172E"/>
              </a:buClr>
              <a:buSzPct val="150000"/>
              <a:buFont typeface="Arial"/>
              <a:buChar char="•"/>
              <a:defRPr sz="2400" kern="1200">
                <a:solidFill>
                  <a:srgbClr val="595959"/>
                </a:solidFill>
                <a:latin typeface="Tahoma"/>
                <a:ea typeface="ＭＳ Ｐゴシック" charset="0"/>
                <a:cs typeface="Tahoma"/>
              </a:defRPr>
            </a:lvl1pPr>
            <a:lvl2pPr marL="627063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20000"/>
              <a:buFont typeface="Arial" charset="0"/>
              <a:buChar char="•"/>
              <a:defRPr sz="2200" kern="1200">
                <a:solidFill>
                  <a:srgbClr val="595959"/>
                </a:solidFill>
                <a:latin typeface="Tahoma"/>
                <a:ea typeface="ＭＳ Ｐゴシック" charset="0"/>
                <a:cs typeface="Tahoma"/>
              </a:defRPr>
            </a:lvl2pPr>
            <a:lvl3pPr marL="890588" indent="-2635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charset="0"/>
              <a:buChar char="o"/>
              <a:defRPr sz="2000" kern="1200">
                <a:solidFill>
                  <a:srgbClr val="595959"/>
                </a:solidFill>
                <a:latin typeface="Tahoma"/>
                <a:ea typeface="ＭＳ Ｐゴシック" charset="0"/>
                <a:cs typeface="Tahoma"/>
              </a:defRPr>
            </a:lvl3pPr>
            <a:lvl4pPr marL="1071563" indent="-1809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 charset="0"/>
              <a:buChar char="–"/>
              <a:defRPr kern="1200">
                <a:solidFill>
                  <a:srgbClr val="595959"/>
                </a:solidFill>
                <a:latin typeface="Tahoma"/>
                <a:ea typeface="ＭＳ Ｐゴシック" charset="0"/>
                <a:cs typeface="Tahoma"/>
              </a:defRPr>
            </a:lvl4pPr>
            <a:lvl5pPr marL="1435100" indent="-26352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Lucida Grande" charset="0"/>
              <a:defRPr sz="1600" kern="1200">
                <a:solidFill>
                  <a:srgbClr val="595959"/>
                </a:solidFill>
                <a:latin typeface="Tahoma"/>
                <a:ea typeface="ＭＳ Ｐゴシック" charset="0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3 composantes et 6 caractéristiques communes à tous les projets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588962" y="4894824"/>
            <a:ext cx="2545456" cy="1190108"/>
            <a:chOff x="874712" y="4894824"/>
            <a:chExt cx="2545456" cy="1190108"/>
          </a:xfrm>
        </p:grpSpPr>
        <p:sp>
          <p:nvSpPr>
            <p:cNvPr id="4" name="Ellipse 3"/>
            <p:cNvSpPr/>
            <p:nvPr/>
          </p:nvSpPr>
          <p:spPr>
            <a:xfrm>
              <a:off x="1310815" y="5027718"/>
              <a:ext cx="1596269" cy="10572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1277513" y="4894824"/>
              <a:ext cx="172354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Qualité du p</a:t>
              </a:r>
              <a:r>
                <a:rPr lang="fr-FR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roduit</a:t>
              </a:r>
              <a:endParaRPr lang="fr-F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2168212" y="5295586"/>
              <a:ext cx="125195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Coûts </a:t>
              </a:r>
              <a:r>
                <a:rPr lang="fr-FR" sz="1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</a:t>
              </a:r>
              <a:r>
                <a:rPr lang="fr-FR" sz="1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fr-FR" sz="14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essources</a:t>
              </a:r>
              <a:endParaRPr lang="fr-FR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874712" y="5517138"/>
              <a:ext cx="71205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Délais</a:t>
              </a:r>
              <a:endParaRPr lang="fr-F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305175" y="4736718"/>
            <a:ext cx="5724525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8600" indent="-228600" algn="just">
              <a:spcBef>
                <a:spcPct val="50000"/>
              </a:spcBef>
              <a:buFont typeface="+mj-lt"/>
              <a:buAutoNum type="arabicPeriod"/>
            </a:pPr>
            <a:r>
              <a:rPr lang="fr-FR" altLang="fr-FR" sz="1200" b="1" dirty="0" smtClean="0">
                <a:latin typeface="Arial" charset="0"/>
              </a:rPr>
              <a:t>couple </a:t>
            </a:r>
            <a:r>
              <a:rPr lang="fr-FR" altLang="fr-FR" sz="1200" b="1" dirty="0" smtClean="0">
                <a:latin typeface="Arial" charset="0"/>
              </a:rPr>
              <a:t>idée – besoin décliné en objectifs (qualité -  délais - coûts) </a:t>
            </a:r>
          </a:p>
          <a:p>
            <a:pPr marL="228600" indent="-228600" algn="just">
              <a:spcBef>
                <a:spcPct val="50000"/>
              </a:spcBef>
              <a:buFont typeface="+mj-lt"/>
              <a:buAutoNum type="arabicPeriod"/>
            </a:pPr>
            <a:r>
              <a:rPr lang="fr-FR" altLang="fr-FR" sz="1200" b="1" dirty="0" smtClean="0">
                <a:latin typeface="Arial" charset="0"/>
              </a:rPr>
              <a:t>unicité </a:t>
            </a:r>
            <a:r>
              <a:rPr lang="fr-FR" altLang="fr-FR" sz="1200" b="1" dirty="0">
                <a:latin typeface="Arial" charset="0"/>
              </a:rPr>
              <a:t>et </a:t>
            </a:r>
            <a:r>
              <a:rPr lang="fr-FR" altLang="fr-FR" sz="1200" b="1" dirty="0" smtClean="0">
                <a:latin typeface="Arial" charset="0"/>
              </a:rPr>
              <a:t>non-répétition </a:t>
            </a:r>
            <a:r>
              <a:rPr lang="fr-FR" altLang="fr-FR" sz="1200" b="1" dirty="0" smtClean="0">
                <a:latin typeface="Arial" charset="0"/>
              </a:rPr>
              <a:t>(car le besoin est spécifique)</a:t>
            </a:r>
          </a:p>
          <a:p>
            <a:pPr marL="228600" indent="-228600" algn="just">
              <a:spcBef>
                <a:spcPct val="50000"/>
              </a:spcBef>
              <a:buFont typeface="+mj-lt"/>
              <a:buAutoNum type="arabicPeriod"/>
            </a:pPr>
            <a:r>
              <a:rPr lang="fr-FR" altLang="fr-FR" sz="1200" b="1" dirty="0" smtClean="0">
                <a:latin typeface="Arial" charset="0"/>
              </a:rPr>
              <a:t>risques </a:t>
            </a:r>
            <a:r>
              <a:rPr lang="fr-FR" altLang="fr-FR" sz="1200" b="1" dirty="0">
                <a:latin typeface="Arial" charset="0"/>
              </a:rPr>
              <a:t>à maîtriser, </a:t>
            </a:r>
            <a:r>
              <a:rPr lang="fr-FR" altLang="fr-FR" sz="1200" b="1" dirty="0" smtClean="0">
                <a:latin typeface="Arial" charset="0"/>
              </a:rPr>
              <a:t>liés à </a:t>
            </a:r>
            <a:r>
              <a:rPr lang="fr-FR" altLang="fr-FR" sz="1200" b="1" dirty="0">
                <a:latin typeface="Arial" charset="0"/>
              </a:rPr>
              <a:t>la </a:t>
            </a:r>
            <a:r>
              <a:rPr lang="fr-FR" altLang="fr-FR" sz="1200" b="1" dirty="0" smtClean="0">
                <a:latin typeface="Arial" charset="0"/>
              </a:rPr>
              <a:t>nouveauté (apprentissage et itérations)</a:t>
            </a:r>
            <a:endParaRPr lang="fr-FR" altLang="fr-FR" sz="1200" b="1" dirty="0">
              <a:latin typeface="Arial" charset="0"/>
            </a:endParaRPr>
          </a:p>
          <a:p>
            <a:pPr marL="228600" indent="-228600" algn="just">
              <a:spcBef>
                <a:spcPct val="50000"/>
              </a:spcBef>
              <a:buFont typeface="+mj-lt"/>
              <a:buAutoNum type="arabicPeriod"/>
            </a:pPr>
            <a:r>
              <a:rPr lang="fr-FR" altLang="fr-FR" sz="1200" b="1" dirty="0" smtClean="0">
                <a:latin typeface="Arial" charset="0"/>
              </a:rPr>
              <a:t>début - fin </a:t>
            </a:r>
            <a:r>
              <a:rPr lang="fr-FR" altLang="fr-FR" sz="1200" b="1" dirty="0" smtClean="0">
                <a:latin typeface="Arial" charset="0"/>
              </a:rPr>
              <a:t>(délais)</a:t>
            </a:r>
            <a:r>
              <a:rPr lang="fr-FR" altLang="fr-FR" sz="1200" b="1" dirty="0">
                <a:latin typeface="Arial" charset="0"/>
              </a:rPr>
              <a:t> </a:t>
            </a:r>
            <a:endParaRPr lang="fr-FR" altLang="fr-FR" sz="1200" b="1" dirty="0" smtClean="0">
              <a:latin typeface="Arial" charset="0"/>
            </a:endParaRPr>
          </a:p>
          <a:p>
            <a:pPr marL="228600" indent="-228600" algn="just">
              <a:spcBef>
                <a:spcPct val="50000"/>
              </a:spcBef>
              <a:buFont typeface="+mj-lt"/>
              <a:buAutoNum type="arabicPeriod"/>
            </a:pPr>
            <a:r>
              <a:rPr lang="fr-FR" altLang="fr-FR" sz="1200" b="1" dirty="0" smtClean="0">
                <a:latin typeface="Arial" charset="0"/>
              </a:rPr>
              <a:t>complexité / </a:t>
            </a:r>
            <a:r>
              <a:rPr lang="fr-FR" altLang="fr-FR" sz="1200" b="1" dirty="0">
                <a:latin typeface="Arial" charset="0"/>
              </a:rPr>
              <a:t>compétences </a:t>
            </a:r>
            <a:r>
              <a:rPr lang="fr-FR" altLang="fr-FR" sz="1200" b="1" dirty="0" smtClean="0">
                <a:latin typeface="Arial" charset="0"/>
              </a:rPr>
              <a:t>diverses</a:t>
            </a:r>
          </a:p>
          <a:p>
            <a:pPr marL="228600" indent="-228600" algn="just">
              <a:spcBef>
                <a:spcPct val="50000"/>
              </a:spcBef>
              <a:buFont typeface="+mj-lt"/>
              <a:buAutoNum type="arabicPeriod"/>
            </a:pPr>
            <a:r>
              <a:rPr lang="fr-FR" altLang="fr-FR" sz="1200" b="1" dirty="0" smtClean="0">
                <a:latin typeface="Arial" charset="0"/>
              </a:rPr>
              <a:t>ressources </a:t>
            </a:r>
            <a:r>
              <a:rPr lang="fr-FR" altLang="fr-FR" sz="1200" b="1" dirty="0" smtClean="0">
                <a:latin typeface="Arial" charset="0"/>
              </a:rPr>
              <a:t>à gérer de manière autonome</a:t>
            </a:r>
            <a:endParaRPr lang="fr-FR" altLang="fr-FR" sz="1200" b="1" dirty="0">
              <a:latin typeface="Arial" charset="0"/>
            </a:endParaRPr>
          </a:p>
        </p:txBody>
      </p:sp>
      <p:sp>
        <p:nvSpPr>
          <p:cNvPr id="22" name="Espace réservé du numéro de diapositive 5"/>
          <p:cNvSpPr txBox="1">
            <a:spLocks/>
          </p:cNvSpPr>
          <p:nvPr/>
        </p:nvSpPr>
        <p:spPr>
          <a:xfrm>
            <a:off x="6952135" y="64120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7291A8-B9F5-8D40-963D-1C2AE6212483}" type="slidenum">
              <a:rPr lang="fr-FR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8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3269584" y="6610350"/>
            <a:ext cx="32491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None/>
            </a:pPr>
            <a:r>
              <a:rPr lang="fr-FR" altLang="fr-FR" sz="1200" dirty="0" err="1">
                <a:latin typeface="Arial" charset="0"/>
              </a:rPr>
              <a:t>Wikipedia</a:t>
            </a:r>
            <a:r>
              <a:rPr lang="fr-FR" altLang="fr-FR" sz="1200" dirty="0">
                <a:latin typeface="Arial" charset="0"/>
              </a:rPr>
              <a:t> : https://fr.wikipedia.org/wiki/Projet 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35400" y="4948447"/>
            <a:ext cx="367825" cy="1128685"/>
            <a:chOff x="35400" y="2372323"/>
            <a:chExt cx="367825" cy="1128685"/>
          </a:xfrm>
        </p:grpSpPr>
        <p:pic>
          <p:nvPicPr>
            <p:cNvPr id="26" name="Picture 3" descr="C:\Users\Laurent\Desktop\my_MSStc1\lion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0" y="2755907"/>
              <a:ext cx="367825" cy="3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3" descr="C:\Users\Laurent\Desktop\my_MSStc1\lion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0" y="3139491"/>
              <a:ext cx="367825" cy="3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3" descr="C:\Users\Laurent\Desktop\my_MSStc1\lion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0" y="2372323"/>
              <a:ext cx="367825" cy="361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354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263" y="1471614"/>
            <a:ext cx="8497887" cy="481072"/>
          </a:xfrm>
        </p:spPr>
        <p:txBody>
          <a:bodyPr rtlCol="0">
            <a:normAutofit/>
          </a:bodyPr>
          <a:lstStyle/>
          <a:p>
            <a:pPr defTabSz="914400" eaLnBrk="1" hangingPunct="1">
              <a:spcBef>
                <a:spcPct val="50000"/>
              </a:spcBef>
              <a:buClrTx/>
              <a:buSzTx/>
            </a:pPr>
            <a:r>
              <a:rPr lang="fr-FR" altLang="fr-FR" sz="1400" b="1" dirty="0" smtClean="0">
                <a:solidFill>
                  <a:srgbClr val="96172E"/>
                </a:solidFill>
                <a:latin typeface="Arial" charset="0"/>
                <a:cs typeface="+mn-cs"/>
              </a:rPr>
              <a:t>Typologie des projets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2440359" y="677356"/>
            <a:ext cx="6703640" cy="0"/>
          </a:xfrm>
          <a:prstGeom prst="line">
            <a:avLst/>
          </a:prstGeom>
          <a:noFill/>
          <a:ln w="28575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440358" y="341368"/>
            <a:ext cx="65305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lnSpc>
                <a:spcPct val="80000"/>
              </a:lnSpc>
              <a:spcBef>
                <a:spcPct val="50000"/>
              </a:spcBef>
              <a:buNone/>
            </a:pPr>
            <a:r>
              <a:rPr lang="fr-FR" altLang="fr-FR" sz="20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A</a:t>
            </a:r>
            <a:r>
              <a:rPr lang="fr-FR" altLang="fr-FR" sz="20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 Principes généraux du management de projet </a:t>
            </a:r>
            <a:endParaRPr lang="fr-FR" altLang="fr-FR" sz="2000" b="1" dirty="0">
              <a:solidFill>
                <a:srgbClr val="3333CC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440359" y="770621"/>
            <a:ext cx="65893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spcBef>
                <a:spcPct val="50000"/>
              </a:spcBef>
              <a:buFontTx/>
              <a:buNone/>
            </a:pPr>
            <a:r>
              <a:rPr lang="fr-FR" altLang="fr-FR" sz="1600" b="1" dirty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A</a:t>
            </a:r>
            <a:r>
              <a:rPr lang="fr-FR" altLang="fr-FR" sz="1600" b="1" dirty="0" smtClean="0">
                <a:solidFill>
                  <a:srgbClr val="96172E"/>
                </a:solidFill>
                <a:latin typeface="Arial" charset="0"/>
                <a:ea typeface="+mn-ea"/>
                <a:cs typeface="+mn-cs"/>
              </a:rPr>
              <a:t>.1 Qu’est-ce qu’un projet ?</a:t>
            </a:r>
            <a:endParaRPr lang="fr-FR" altLang="fr-FR" sz="1600" b="1" dirty="0">
              <a:solidFill>
                <a:srgbClr val="96172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>
            <a:off x="2440359" y="1101507"/>
            <a:ext cx="6703642" cy="0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2440358" y="75513"/>
            <a:ext cx="0" cy="1352107"/>
          </a:xfrm>
          <a:prstGeom prst="line">
            <a:avLst/>
          </a:prstGeom>
          <a:noFill/>
          <a:ln w="12700">
            <a:solidFill>
              <a:srgbClr val="9617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276748" y="6610350"/>
            <a:ext cx="52348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None/>
            </a:pPr>
            <a:r>
              <a:rPr lang="fr-FR" altLang="fr-FR" sz="1200" dirty="0">
                <a:latin typeface="Arial" charset="0"/>
                <a:hlinkClick r:id="rId3"/>
              </a:rPr>
              <a:t>http://www.innovaxion.net/fiches-pedagogiques</a:t>
            </a:r>
            <a:r>
              <a:rPr lang="fr-FR" altLang="fr-FR" sz="1200" dirty="0" smtClean="0">
                <a:latin typeface="Arial" charset="0"/>
                <a:hlinkClick r:id="rId3"/>
              </a:rPr>
              <a:t>/</a:t>
            </a:r>
            <a:r>
              <a:rPr lang="fr-FR" altLang="fr-FR" sz="1200" dirty="0" smtClean="0">
                <a:latin typeface="Arial" charset="0"/>
              </a:rPr>
              <a:t> (Typologie des projets) </a:t>
            </a:r>
            <a:endParaRPr lang="fr-FR" altLang="fr-FR" sz="1200" dirty="0">
              <a:latin typeface="Arial" charset="0"/>
            </a:endParaRPr>
          </a:p>
        </p:txBody>
      </p:sp>
      <p:sp>
        <p:nvSpPr>
          <p:cNvPr id="31" name="Espace réservé du numéro de diapositive 5"/>
          <p:cNvSpPr txBox="1">
            <a:spLocks/>
          </p:cNvSpPr>
          <p:nvPr/>
        </p:nvSpPr>
        <p:spPr>
          <a:xfrm>
            <a:off x="6952135" y="64120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Tahoma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77291A8-B9F5-8D40-963D-1C2AE6212483}" type="slidenum">
              <a:rPr lang="fr-FR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9</a:t>
            </a:fld>
            <a:endParaRPr lang="fr-F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819276" y="1648242"/>
            <a:ext cx="5629274" cy="4619207"/>
            <a:chOff x="1819276" y="1648242"/>
            <a:chExt cx="5629274" cy="4619207"/>
          </a:xfrm>
        </p:grpSpPr>
        <p:pic>
          <p:nvPicPr>
            <p:cNvPr id="1027" name="Picture 3" descr="C:\Users\Laurent\Desktop\Sans titre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9276" y="1648242"/>
              <a:ext cx="5629274" cy="4619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136543" y="4850296"/>
              <a:ext cx="598487" cy="2146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3000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Ecole Centrale Lyon">
      <a:dk1>
        <a:srgbClr val="000000"/>
      </a:dk1>
      <a:lt1>
        <a:sysClr val="window" lastClr="FFFFFF"/>
      </a:lt1>
      <a:dk2>
        <a:srgbClr val="4D4D4D"/>
      </a:dk2>
      <a:lt2>
        <a:srgbClr val="EEECE1"/>
      </a:lt2>
      <a:accent1>
        <a:srgbClr val="780B24"/>
      </a:accent1>
      <a:accent2>
        <a:srgbClr val="7D156A"/>
      </a:accent2>
      <a:accent3>
        <a:srgbClr val="CD0051"/>
      </a:accent3>
      <a:accent4>
        <a:srgbClr val="E47823"/>
      </a:accent4>
      <a:accent5>
        <a:srgbClr val="0070B1"/>
      </a:accent5>
      <a:accent6>
        <a:srgbClr val="72B541"/>
      </a:accent6>
      <a:hlink>
        <a:srgbClr val="0000FF"/>
      </a:hlink>
      <a:folHlink>
        <a:srgbClr val="800080"/>
      </a:folHlink>
    </a:clrScheme>
    <a:fontScheme name="Sillage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2876</TotalTime>
  <Words>5392</Words>
  <Application>Microsoft Office PowerPoint</Application>
  <PresentationFormat>Affichage à l'écran (4:3)</PresentationFormat>
  <Paragraphs>1377</Paragraphs>
  <Slides>74</Slides>
  <Notes>52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74</vt:i4>
      </vt:variant>
    </vt:vector>
  </HeadingPairs>
  <TitlesOfParts>
    <vt:vector size="75" baseType="lpstr">
      <vt:lpstr>Thème Office</vt:lpstr>
      <vt:lpstr>Cours d’accompagnement au PE  Sur le travail en mode projet et les attendus du PE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New Zealand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Office 2008</dc:creator>
  <cp:lastModifiedBy>Laurent</cp:lastModifiedBy>
  <cp:revision>269</cp:revision>
  <cp:lastPrinted>2017-09-13T11:05:39Z</cp:lastPrinted>
  <dcterms:created xsi:type="dcterms:W3CDTF">2012-03-01T14:05:27Z</dcterms:created>
  <dcterms:modified xsi:type="dcterms:W3CDTF">2017-09-13T11:38:51Z</dcterms:modified>
</cp:coreProperties>
</file>